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70" r:id="rId2"/>
    <p:sldId id="256" r:id="rId3"/>
    <p:sldId id="260" r:id="rId4"/>
    <p:sldId id="259" r:id="rId5"/>
    <p:sldId id="261" r:id="rId6"/>
    <p:sldId id="262" r:id="rId7"/>
    <p:sldId id="264" r:id="rId8"/>
    <p:sldId id="263" r:id="rId9"/>
    <p:sldId id="265" r:id="rId10"/>
    <p:sldId id="266" r:id="rId11"/>
    <p:sldId id="267" r:id="rId12"/>
    <p:sldId id="268" r:id="rId13"/>
    <p:sldId id="269" r:id="rId14"/>
    <p:sldId id="271" r:id="rId15"/>
    <p:sldId id="272" r:id="rId16"/>
    <p:sldId id="273" r:id="rId17"/>
    <p:sldId id="274" r:id="rId18"/>
    <p:sldId id="279" r:id="rId19"/>
    <p:sldId id="275" r:id="rId20"/>
    <p:sldId id="276" r:id="rId21"/>
    <p:sldId id="277" r:id="rId22"/>
    <p:sldId id="278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90" r:id="rId33"/>
    <p:sldId id="291" r:id="rId34"/>
    <p:sldId id="292" r:id="rId35"/>
    <p:sldId id="302" r:id="rId36"/>
    <p:sldId id="293" r:id="rId37"/>
    <p:sldId id="295" r:id="rId38"/>
    <p:sldId id="296" r:id="rId39"/>
    <p:sldId id="297" r:id="rId40"/>
    <p:sldId id="298" r:id="rId41"/>
    <p:sldId id="301" r:id="rId42"/>
    <p:sldId id="299" r:id="rId43"/>
    <p:sldId id="300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04C8"/>
    <a:srgbClr val="303FFC"/>
    <a:srgbClr val="2E507A"/>
    <a:srgbClr val="FFFF71"/>
    <a:srgbClr val="B64A80"/>
    <a:srgbClr val="8F0B73"/>
    <a:srgbClr val="FFFF99"/>
    <a:srgbClr val="BF3587"/>
    <a:srgbClr val="79296A"/>
    <a:srgbClr val="C244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E1551D-B44A-4EE7-9C23-ED394CD15E2C}" type="datetimeFigureOut">
              <a:rPr lang="ru-RU" smtClean="0"/>
              <a:t>11.10.2022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4B654-49D0-4EF7-9525-904FF89068A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4B654-49D0-4EF7-9525-904FF89068A3}" type="slidenum">
              <a:rPr lang="ru-RU" smtClean="0"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FA12-5880-45D3-92CE-8F0259D84499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D876E-E566-44FE-B3C7-85AA53D75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719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FA12-5880-45D3-92CE-8F0259D84499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D876E-E566-44FE-B3C7-85AA53D75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971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FA12-5880-45D3-92CE-8F0259D84499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D876E-E566-44FE-B3C7-85AA53D75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879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FA12-5880-45D3-92CE-8F0259D84499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D876E-E566-44FE-B3C7-85AA53D75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016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FA12-5880-45D3-92CE-8F0259D84499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D876E-E566-44FE-B3C7-85AA53D75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176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FA12-5880-45D3-92CE-8F0259D84499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D876E-E566-44FE-B3C7-85AA53D75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623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FA12-5880-45D3-92CE-8F0259D84499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D876E-E566-44FE-B3C7-85AA53D75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598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FA12-5880-45D3-92CE-8F0259D84499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D876E-E566-44FE-B3C7-85AA53D75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129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FA12-5880-45D3-92CE-8F0259D84499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D876E-E566-44FE-B3C7-85AA53D75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42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FA12-5880-45D3-92CE-8F0259D84499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D876E-E566-44FE-B3C7-85AA53D75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889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1FA12-5880-45D3-92CE-8F0259D84499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D876E-E566-44FE-B3C7-85AA53D75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184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1FA12-5880-45D3-92CE-8F0259D84499}" type="datetimeFigureOut">
              <a:rPr lang="ru-RU" smtClean="0"/>
              <a:pPr/>
              <a:t>11.10.2022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D876E-E566-44FE-B3C7-85AA53D75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769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234679"/>
          </a:xfrm>
        </p:spPr>
        <p:txBody>
          <a:bodyPr>
            <a:normAutofit/>
          </a:bodyPr>
          <a:lstStyle/>
          <a:p>
            <a:r>
              <a:rPr lang="ru-RU" dirty="0" smtClean="0"/>
              <a:t>Орфографическая зоркость- основа читательской грамотности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9162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3568" y="548680"/>
            <a:ext cx="7776864" cy="557748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— Твой рассказ был лучшим, – похвалил учитель последнего ученика. – Ты порадовал меня вкусным чаем, и тем, что постиг важное правило: «Говори не о том, что прочел, а о том, что понял».</a:t>
            </a:r>
            <a:endParaRPr lang="ru-RU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780928"/>
            <a:ext cx="604867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55576" y="620688"/>
            <a:ext cx="7632848" cy="5505475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— Учитель, но этот ученик вообще ничего не говорил, – заметил кто-то. — Дела всегда говорят громче, чем слова, – ответил учитель. 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060848"/>
            <a:ext cx="7056784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0025" y="1412776"/>
            <a:ext cx="8229600" cy="2362274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такое «функциональная грамотность»?</a:t>
            </a:r>
            <a:r>
              <a:rPr lang="ru-RU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0025" y="2852936"/>
            <a:ext cx="8075240" cy="3489251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303FF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4800" b="1" dirty="0" smtClean="0">
                <a:solidFill>
                  <a:srgbClr val="303FF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4800" b="1" dirty="0" smtClean="0">
                <a:solidFill>
                  <a:srgbClr val="303FF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4800" b="1" dirty="0">
              <a:solidFill>
                <a:srgbClr val="303F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117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Правила работы в группе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7584" y="1600200"/>
            <a:ext cx="7488832" cy="4525963"/>
          </a:xfrm>
        </p:spPr>
        <p:txBody>
          <a:bodyPr>
            <a:normAutofit/>
          </a:bodyPr>
          <a:lstStyle/>
          <a:p>
            <a:pPr lvl="0" algn="just">
              <a:buFont typeface="+mj-lt"/>
              <a:buAutoNum type="arabicPeriod"/>
            </a:pP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Выберите представителя  группы</a:t>
            </a:r>
          </a:p>
          <a:p>
            <a:pPr lvl="0" algn="just">
              <a:buFont typeface="+mj-lt"/>
              <a:buAutoNum type="arabicPeriod"/>
            </a:pP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Распределите роли</a:t>
            </a:r>
          </a:p>
          <a:p>
            <a:pPr lvl="0" algn="just">
              <a:buFont typeface="+mj-lt"/>
              <a:buAutoNum type="arabicPeriod"/>
            </a:pP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Работайте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 в группе </a:t>
            </a: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дружно </a:t>
            </a:r>
          </a:p>
          <a:p>
            <a:pPr lvl="0" algn="just">
              <a:buFont typeface="+mj-lt"/>
              <a:buAutoNum type="arabicPeriod"/>
            </a:pP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Принимайте 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активное участие в </a:t>
            </a:r>
            <a:r>
              <a:rPr lang="ru-RU" b="1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работе</a:t>
            </a: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pPr lvl="0" algn="just">
              <a:buFont typeface="+mj-lt"/>
              <a:buAutoNum type="arabicPeriod"/>
            </a:pP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Не бойтесь 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высказывать своё </a:t>
            </a: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мнение.</a:t>
            </a:r>
          </a:p>
          <a:p>
            <a:pPr lvl="0" algn="just">
              <a:buFont typeface="+mj-lt"/>
              <a:buAutoNum type="arabicPeriod"/>
            </a:pP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Работайте 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тихо, не </a:t>
            </a: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старайтесь </a:t>
            </a:r>
            <a:r>
              <a:rPr lang="ru-RU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всех перекричать. ... </a:t>
            </a:r>
          </a:p>
          <a:p>
            <a:pPr marL="0" lvl="0" indent="0" algn="just">
              <a:buNone/>
            </a:pPr>
            <a:r>
              <a:rPr lang="ru-RU" dirty="0" smtClean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336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indent="450215"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Используя 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каждую букву слова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"личность" 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записать личностные качества.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8841"/>
            <a:ext cx="7859216" cy="3672408"/>
          </a:xfrm>
        </p:spPr>
        <p:txBody>
          <a:bodyPr>
            <a:normAutofit fontScale="92500" lnSpcReduction="10000"/>
          </a:bodyPr>
          <a:lstStyle/>
          <a:p>
            <a:pPr indent="450215" algn="just">
              <a:spcAft>
                <a:spcPts val="0"/>
              </a:spcAft>
            </a:pPr>
            <a:endParaRPr lang="ru-RU" sz="3200" dirty="0" smtClean="0"/>
          </a:p>
          <a:p>
            <a:pPr indent="0" algn="just">
              <a:spcAft>
                <a:spcPts val="0"/>
              </a:spcAft>
              <a:buNone/>
            </a:pPr>
            <a:r>
              <a:rPr lang="ru-RU" sz="3200" dirty="0" smtClean="0"/>
              <a:t>-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Подберите слова - синонимы к слову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"функционировать".</a:t>
            </a:r>
          </a:p>
          <a:p>
            <a:pPr indent="450215" algn="just">
              <a:spcAft>
                <a:spcPts val="0"/>
              </a:spcAft>
            </a:pPr>
            <a:endParaRPr lang="ru-RU" sz="32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Дайте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определение слову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"грамотность"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"минимальная грамотность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</a:t>
            </a:r>
          </a:p>
          <a:p>
            <a:pPr indent="450215" algn="just">
              <a:spcAft>
                <a:spcPts val="0"/>
              </a:spcAft>
            </a:pPr>
            <a:r>
              <a:rPr lang="ru-RU" sz="21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</a:t>
            </a:r>
          </a:p>
          <a:p>
            <a:pPr indent="450215" algn="just">
              <a:spcAft>
                <a:spcPts val="0"/>
              </a:spcAft>
            </a:pPr>
            <a:r>
              <a:rPr lang="ru-RU" sz="21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1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</a:t>
            </a: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 МИНУТЫ  </a:t>
            </a:r>
          </a:p>
          <a:p>
            <a:pPr indent="450215" algn="just">
              <a:spcAft>
                <a:spcPts val="0"/>
              </a:spcAft>
            </a:pPr>
            <a:endParaRPr lang="ru-RU" sz="32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2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9552" y="836712"/>
            <a:ext cx="7931224" cy="5040560"/>
          </a:xfrm>
        </p:spPr>
        <p:txBody>
          <a:bodyPr>
            <a:norm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Любознательность,инициативность</a:t>
            </a:r>
            <a:r>
              <a:rPr lang="ru-RU" sz="24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4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человечность,нестандартность</a:t>
            </a:r>
            <a:r>
              <a:rPr lang="ru-RU" sz="2400" b="1" i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ответственность, </a:t>
            </a:r>
            <a:r>
              <a:rPr lang="ru-RU" sz="2400" b="1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самостоятельность…</a:t>
            </a:r>
          </a:p>
          <a:p>
            <a:pPr indent="450215" algn="just">
              <a:spcAft>
                <a:spcPts val="0"/>
              </a:spcAft>
            </a:pPr>
            <a:r>
              <a:rPr lang="ru-RU" sz="2400" b="1" i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Работать, действовать, внедрять, применять...</a:t>
            </a:r>
          </a:p>
          <a:p>
            <a:pPr indent="450215" algn="just">
              <a:spcAft>
                <a:spcPts val="0"/>
              </a:spcAft>
            </a:pP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Грамотность  — степень владения человеком навыками 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письма</a:t>
            </a: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 чтения на родном языке; фундамент, на котором можно построить дальнейшее развитие человека.</a:t>
            </a:r>
          </a:p>
          <a:p>
            <a:pPr indent="450215" algn="just">
              <a:spcAft>
                <a:spcPts val="0"/>
              </a:spcAft>
            </a:pP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Грамотность – это навыки чтения, </a:t>
            </a:r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письма</a:t>
            </a: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счета и работы с документами. </a:t>
            </a:r>
            <a:endParaRPr lang="ru-RU" sz="2400" b="1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Минимальная </a:t>
            </a: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грамотность – это способность читать и писать простые сообщения.</a:t>
            </a:r>
          </a:p>
          <a:p>
            <a:pPr indent="450215" algn="just">
              <a:spcAft>
                <a:spcPts val="0"/>
              </a:spcAft>
            </a:pPr>
            <a:endParaRPr lang="ru-RU" sz="24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91696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38538"/>
          </a:xfrm>
        </p:spPr>
        <p:txBody>
          <a:bodyPr>
            <a:normAutofit/>
          </a:bodyPr>
          <a:lstStyle/>
          <a:p>
            <a:pPr indent="450215">
              <a:spcAft>
                <a:spcPts val="0"/>
              </a:spcAft>
            </a:pP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Попробуйте сформулировать понятие "функционально - грамотная личность"</a:t>
            </a:r>
            <a:b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 минуты</a:t>
            </a:r>
            <a:b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048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9552" y="908720"/>
            <a:ext cx="7931224" cy="4525963"/>
          </a:xfrm>
        </p:spPr>
        <p:txBody>
          <a:bodyPr>
            <a:normAutofit lnSpcReduction="10000"/>
          </a:bodyPr>
          <a:lstStyle/>
          <a:p>
            <a:r>
              <a:rPr lang="ru-RU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Функциональная грамотность </a:t>
            </a:r>
            <a:r>
              <a:rPr lang="ru-RU" i="1" dirty="0">
                <a:solidFill>
                  <a:srgbClr val="11111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это способность человека использовать навыки чтения </a:t>
            </a:r>
            <a:r>
              <a:rPr lang="ru-RU" b="1" i="1" dirty="0">
                <a:solidFill>
                  <a:srgbClr val="11111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письма</a:t>
            </a:r>
            <a:r>
              <a:rPr lang="ru-RU" i="1" dirty="0">
                <a:solidFill>
                  <a:srgbClr val="11111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условиях его взаимодействия с социумом (оформить счет в банке, прочитать инструкцию, заполнить анкету обратной связи и т.д.), то есть это тот уровень грамотности, который дает человеку возможность вступать в отношения с внешней средой и максимально быстро адаптироваться и функционировать в ней.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6160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1560" y="1124744"/>
            <a:ext cx="7931224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solidFill>
                  <a:srgbClr val="11111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Функциональная грамотность — это индикатор общественного благополучия.</a:t>
            </a:r>
            <a:r>
              <a:rPr lang="ru-RU" sz="3200" dirty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3200" dirty="0" smtClean="0">
                <a:solidFill>
                  <a:srgbClr val="11111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Школе нужно </a:t>
            </a:r>
            <a:r>
              <a:rPr lang="ru-RU" sz="3200" dirty="0">
                <a:solidFill>
                  <a:srgbClr val="11111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подготовить не отдельных элитных учащихся к жизни, а обучить мобильную личность, способную при необходимости </a:t>
            </a:r>
            <a:r>
              <a:rPr lang="ru-RU" sz="3200" b="1" dirty="0">
                <a:solidFill>
                  <a:srgbClr val="11111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быстро менять профессию, осваивать новые социальные роли и функции, быть конкурентоспособным</a:t>
            </a:r>
            <a:r>
              <a:rPr lang="ru-RU" sz="3200" dirty="0">
                <a:solidFill>
                  <a:srgbClr val="11111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03551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99592" y="1268760"/>
            <a:ext cx="7416824" cy="4525963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Функциональная грамотность</a:t>
            </a:r>
            <a:r>
              <a:rPr lang="ru-RU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3200" dirty="0" smtClean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3200" dirty="0" smtClean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подразумевает способность свободно использовать навыки чтения и </a:t>
            </a:r>
            <a:r>
              <a:rPr lang="ru-RU" sz="3200" b="1" dirty="0" smtClean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письма</a:t>
            </a:r>
            <a:r>
              <a:rPr lang="ru-RU" sz="3200" dirty="0" smtClean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целях получения информации из текста и в целях </a:t>
            </a:r>
            <a:r>
              <a:rPr lang="ru-RU" sz="3200" b="1" dirty="0" smtClean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передачи такой информации </a:t>
            </a:r>
            <a:r>
              <a:rPr lang="ru-RU" sz="3200" dirty="0" smtClean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реальном общении, общении при помощи текстов и других сообщений.</a:t>
            </a:r>
            <a:endParaRPr lang="ru-RU" sz="3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184455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36932" y="692696"/>
            <a:ext cx="6912768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dirty="0" smtClean="0"/>
              <a:t>Чайная церемония и ученики</a:t>
            </a:r>
            <a:br>
              <a:rPr lang="ru-RU" sz="6000" dirty="0" smtClean="0"/>
            </a:br>
            <a:r>
              <a:rPr lang="ru-RU" sz="6000" dirty="0" smtClean="0"/>
              <a:t/>
            </a:r>
            <a:br>
              <a:rPr lang="ru-RU" sz="6000" dirty="0" smtClean="0"/>
            </a:br>
            <a:endParaRPr lang="ru-RU" sz="6000" b="1" cap="all" spc="200" dirty="0">
              <a:ln w="6350">
                <a:noFill/>
              </a:ln>
              <a:gradFill>
                <a:gsLst>
                  <a:gs pos="17000">
                    <a:srgbClr val="C304C8"/>
                  </a:gs>
                  <a:gs pos="28000">
                    <a:srgbClr val="2E507A"/>
                  </a:gs>
                  <a:gs pos="42000">
                    <a:schemeClr val="accent1">
                      <a:lumMod val="75000"/>
                    </a:schemeClr>
                  </a:gs>
                  <a:gs pos="50000">
                    <a:schemeClr val="accent6">
                      <a:lumMod val="60000"/>
                      <a:lumOff val="40000"/>
                    </a:schemeClr>
                  </a:gs>
                  <a:gs pos="72000">
                    <a:srgbClr val="8F0B73"/>
                  </a:gs>
                  <a:gs pos="83000">
                    <a:srgbClr val="B64A80"/>
                  </a:gs>
                  <a:gs pos="100000">
                    <a:srgbClr val="A603AB"/>
                  </a:gs>
                </a:gsLst>
                <a:lin ang="5400000" scaled="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://cedron.wikispaces.com/file/view/taza-de-te-de-cedron-2.jpg/339303258/taza-de-te-de-cedron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2636912"/>
            <a:ext cx="4762500" cy="2664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83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oshsetolovo.ru/wp-content/uploads/2021/11/slide-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77686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418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916832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11111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Орфографическая </a:t>
            </a:r>
            <a:r>
              <a:rPr lang="ru-RU" b="1" dirty="0" smtClean="0">
                <a:solidFill>
                  <a:srgbClr val="11111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зоркость </a:t>
            </a:r>
            <a:r>
              <a:rPr lang="ru-RU" b="1" dirty="0">
                <a:solidFill>
                  <a:srgbClr val="11111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 основа  формирования читательской грамотности .</a:t>
            </a:r>
            <a: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791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11111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Читательская </a:t>
            </a:r>
            <a:r>
              <a:rPr lang="ru-RU" b="1" dirty="0">
                <a:solidFill>
                  <a:srgbClr val="11111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грамотность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8229600" cy="4525963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Виды </a:t>
            </a:r>
            <a:r>
              <a:rPr lang="ru-RU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речевой деятельности </a:t>
            </a:r>
            <a:r>
              <a:rPr lang="ru-RU" sz="2000" dirty="0">
                <a:solidFill>
                  <a:srgbClr val="11111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000" b="1" dirty="0" smtClean="0">
                <a:solidFill>
                  <a:srgbClr val="11111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письмо</a:t>
            </a:r>
            <a:r>
              <a:rPr lang="ru-RU" sz="2000" dirty="0" smtClean="0">
                <a:solidFill>
                  <a:srgbClr val="11111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11111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000" dirty="0" smtClean="0">
                <a:solidFill>
                  <a:srgbClr val="11111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чтение, говорение </a:t>
            </a:r>
            <a:r>
              <a:rPr lang="ru-RU" sz="2000" dirty="0">
                <a:solidFill>
                  <a:srgbClr val="11111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000" dirty="0" smtClean="0">
                <a:solidFill>
                  <a:srgbClr val="11111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слушание.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solidFill>
                  <a:srgbClr val="11111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</a:t>
            </a:r>
            <a:r>
              <a:rPr lang="ru-RU" sz="20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</a:t>
            </a:r>
            <a:r>
              <a:rPr lang="ru-RU" sz="2000" dirty="0">
                <a:solidFill>
                  <a:srgbClr val="11111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2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solidFill>
                  <a:srgbClr val="1111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2000" b="1" dirty="0">
                <a:solidFill>
                  <a:srgbClr val="1111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научить осознанно, правильно, выразительно читать;</a:t>
            </a: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sz="2000" b="1" dirty="0">
                <a:solidFill>
                  <a:srgbClr val="1111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извлекать из текстов интересную и полезную информацию;</a:t>
            </a: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sz="2000" b="1" dirty="0">
                <a:solidFill>
                  <a:srgbClr val="1111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самостоятельно выбирать книги для чтения;</a:t>
            </a: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sz="2000" b="1" dirty="0">
                <a:solidFill>
                  <a:srgbClr val="1111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работать с разными источниками </a:t>
            </a:r>
            <a:r>
              <a:rPr lang="ru-RU" sz="2000" b="1" dirty="0" smtClean="0">
                <a:solidFill>
                  <a:srgbClr val="1111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информации;</a:t>
            </a:r>
            <a:r>
              <a:rPr lang="ru-RU" sz="2000" b="1" dirty="0">
                <a:solidFill>
                  <a:srgbClr val="1111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000" b="1" i="1" dirty="0" smtClean="0">
                <a:solidFill>
                  <a:srgbClr val="1111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sz="2000" b="1" dirty="0">
                <a:solidFill>
                  <a:srgbClr val="1111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высказывать оценочные суждения о прочитанном произведении;</a:t>
            </a: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rgbClr val="1111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-развивать </a:t>
            </a:r>
            <a:r>
              <a:rPr lang="ru-RU" sz="2000" b="1" dirty="0">
                <a:solidFill>
                  <a:srgbClr val="1111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потребность в чтении </a:t>
            </a:r>
            <a:r>
              <a:rPr lang="ru-RU" sz="2000" b="1" i="1" dirty="0" smtClean="0">
                <a:solidFill>
                  <a:srgbClr val="1111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1111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000" b="1" dirty="0" smtClean="0">
                <a:solidFill>
                  <a:srgbClr val="1111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sz="2000" b="1" dirty="0">
                <a:solidFill>
                  <a:srgbClr val="1111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развивать читательскую компетентность учащихся </a:t>
            </a:r>
            <a:r>
              <a:rPr lang="ru-RU" sz="2000" b="1" dirty="0" smtClean="0">
                <a:solidFill>
                  <a:srgbClr val="1111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85734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9552" y="980728"/>
            <a:ext cx="8003232" cy="4525963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b="1" dirty="0">
                <a:solidFill>
                  <a:srgbClr val="11111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Важен ли навык грамотного письма для формирования функциональной грамотности? Для формирования читательской грамотности?</a:t>
            </a:r>
            <a:endParaRPr lang="ru-RU" sz="4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4000" b="1" dirty="0" smtClean="0"/>
              <a:t>                      </a:t>
            </a:r>
            <a:r>
              <a:rPr lang="ru-RU" b="1" dirty="0" smtClean="0">
                <a:solidFill>
                  <a:srgbClr val="002060"/>
                </a:solidFill>
              </a:rPr>
              <a:t>2 МИНУТЫ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8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931224" cy="4525963"/>
          </a:xfrm>
        </p:spPr>
        <p:txBody>
          <a:bodyPr/>
          <a:lstStyle/>
          <a:p>
            <a:pPr lvl="0">
              <a:lnSpc>
                <a:spcPct val="106000"/>
              </a:lnSpc>
              <a:buFont typeface="Wingdings 3" panose="05040102010807070707" pitchFamily="18" charset="2"/>
              <a:buChar char=""/>
              <a:tabLst>
                <a:tab pos="457200" algn="l"/>
              </a:tabLst>
            </a:pPr>
            <a:r>
              <a:rPr lang="ru-RU" dirty="0" smtClean="0">
                <a:solidFill>
                  <a:srgbClr val="121416"/>
                </a:solidFill>
                <a:latin typeface="Open Sans"/>
                <a:ea typeface="Calibri" panose="020F0502020204030204" pitchFamily="34" charset="0"/>
              </a:rPr>
              <a:t>  </a:t>
            </a:r>
          </a:p>
          <a:p>
            <a:pPr lvl="0">
              <a:lnSpc>
                <a:spcPct val="106000"/>
              </a:lnSpc>
              <a:buFont typeface="Wingdings 3" panose="05040102010807070707" pitchFamily="18" charset="2"/>
              <a:buChar char=""/>
              <a:tabLst>
                <a:tab pos="457200" algn="l"/>
              </a:tabLst>
            </a:pPr>
            <a:endParaRPr lang="ru-RU" b="1" dirty="0">
              <a:solidFill>
                <a:srgbClr val="121416"/>
              </a:solidFill>
              <a:latin typeface="Open Sans"/>
              <a:ea typeface="Calibri" panose="020F0502020204030204" pitchFamily="34" charset="0"/>
            </a:endParaRPr>
          </a:p>
          <a:p>
            <a:pPr lvl="0">
              <a:lnSpc>
                <a:spcPct val="106000"/>
              </a:lnSpc>
              <a:buFont typeface="Wingdings 3" panose="05040102010807070707" pitchFamily="18" charset="2"/>
              <a:buChar char=""/>
              <a:tabLst>
                <a:tab pos="457200" algn="l"/>
              </a:tabLst>
            </a:pPr>
            <a:r>
              <a:rPr lang="ru-RU" b="1" dirty="0" smtClean="0">
                <a:solidFill>
                  <a:srgbClr val="121416"/>
                </a:solidFill>
                <a:latin typeface="Open Sans"/>
                <a:ea typeface="Calibri" panose="020F0502020204030204" pitchFamily="34" charset="0"/>
              </a:rPr>
              <a:t>   </a:t>
            </a:r>
            <a:r>
              <a:rPr lang="ru-RU" b="1" dirty="0" smtClean="0">
                <a:solidFill>
                  <a:srgbClr val="C00000"/>
                </a:solidFill>
                <a:latin typeface="Open Sans"/>
                <a:ea typeface="Calibri" panose="020F0502020204030204" pitchFamily="34" charset="0"/>
              </a:rPr>
              <a:t>Грамотность</a:t>
            </a:r>
            <a:r>
              <a:rPr lang="ru-RU" dirty="0" smtClean="0">
                <a:solidFill>
                  <a:srgbClr val="121416"/>
                </a:solidFill>
                <a:latin typeface="Open Sans"/>
                <a:ea typeface="Calibri" panose="020F0502020204030204" pitchFamily="34" charset="0"/>
              </a:rPr>
              <a:t> </a:t>
            </a:r>
            <a:r>
              <a:rPr lang="ru-RU" dirty="0">
                <a:solidFill>
                  <a:srgbClr val="121416"/>
                </a:solidFill>
                <a:latin typeface="Open Sans"/>
                <a:ea typeface="Calibri" panose="020F0502020204030204" pitchFamily="34" charset="0"/>
              </a:rPr>
              <a:t>– это тот фундамент, на котором строится все развитие личности.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47372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55545" y="1124744"/>
            <a:ext cx="8219256" cy="4525963"/>
          </a:xfrm>
        </p:spPr>
        <p:txBody>
          <a:bodyPr/>
          <a:lstStyle/>
          <a:p>
            <a:pPr marL="285750" lvl="0" indent="-285750" defTabSz="457200"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2000" b="1" dirty="0">
                <a:solidFill>
                  <a:srgbClr val="18181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18181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Зачем современным людям писать грамотно</a:t>
            </a:r>
            <a:r>
              <a:rPr lang="ru-RU" sz="4000" b="1" dirty="0" smtClean="0">
                <a:solidFill>
                  <a:srgbClr val="181818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285750" lvl="0" indent="-285750" defTabSz="457200"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2400" b="1" dirty="0">
                <a:solidFill>
                  <a:srgbClr val="181818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181818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                        </a:t>
            </a:r>
          </a:p>
          <a:p>
            <a:pPr marL="285750" lvl="0" indent="-285750" defTabSz="457200"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2400" b="1" dirty="0">
                <a:solidFill>
                  <a:srgbClr val="181818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181818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                           </a:t>
            </a:r>
            <a:r>
              <a:rPr lang="ru-RU" sz="2400" b="1" dirty="0" smtClean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 минуты</a:t>
            </a:r>
            <a:endParaRPr lang="ru-RU" sz="2400" dirty="0">
              <a:solidFill>
                <a:srgbClr val="002060"/>
              </a:solidFill>
              <a:latin typeface="Century Gothic" panose="020B0502020202020204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19113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1412776"/>
            <a:ext cx="8003232" cy="4525963"/>
          </a:xfrm>
        </p:spPr>
        <p:txBody>
          <a:bodyPr>
            <a:normAutofit/>
          </a:bodyPr>
          <a:lstStyle/>
          <a:p>
            <a:pPr marL="285750" lvl="0" indent="-285750" defTabSz="457200"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lvl="0" indent="-285750" defTabSz="457200"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3200" b="1" dirty="0">
                <a:solidFill>
                  <a:srgbClr val="146194">
                    <a:lumMod val="7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Грамотность </a:t>
            </a: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орудие культуры, залог точности выражения мысли и взаимопонимания в процессе общения, одежда его мысли, по которой обычно сразу (и, как правило, безошибочно!) определяется уровень образованности человека.</a:t>
            </a:r>
            <a:endParaRPr lang="ru-RU" sz="3200" b="1" dirty="0">
              <a:solidFill>
                <a:prstClr val="black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710940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5576" y="980728"/>
            <a:ext cx="7931224" cy="4525963"/>
          </a:xfrm>
        </p:spPr>
        <p:txBody>
          <a:bodyPr>
            <a:normAutofit lnSpcReduction="10000"/>
          </a:bodyPr>
          <a:lstStyle/>
          <a:p>
            <a:r>
              <a:rPr lang="ru-RU" sz="3600" cap="all" dirty="0">
                <a:ln w="3175" cmpd="sng">
                  <a:noFill/>
                </a:ln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>Практическое задание</a:t>
            </a:r>
            <a:br>
              <a:rPr lang="ru-RU" sz="3600" cap="all" dirty="0">
                <a:ln w="3175" cmpd="sng">
                  <a:noFill/>
                </a:ln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</a:br>
            <a:r>
              <a:rPr lang="ru-RU" sz="3600" cap="all" dirty="0">
                <a:ln w="3175" cmpd="sng">
                  <a:noFill/>
                </a:ln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  <a:t/>
            </a:r>
            <a:br>
              <a:rPr lang="ru-RU" sz="3600" cap="all" dirty="0">
                <a:ln w="3175" cmpd="sng">
                  <a:noFill/>
                </a:ln>
                <a:solidFill>
                  <a:prstClr val="white"/>
                </a:solidFill>
                <a:latin typeface="Century Gothic" panose="020B0502020202020204"/>
                <a:ea typeface="+mj-ea"/>
                <a:cs typeface="+mj-cs"/>
              </a:rPr>
            </a:br>
            <a:r>
              <a:rPr lang="ru-RU" sz="3600" b="1" cap="all" dirty="0">
                <a:ln w="3175" cmpd="sng"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>Для успешного формирования орфографического умения необходимо</a:t>
            </a:r>
            <a:r>
              <a:rPr lang="ru-RU" sz="3600" b="1" cap="all" dirty="0" smtClean="0">
                <a:ln w="3175" cmpd="sng"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>…</a:t>
            </a:r>
          </a:p>
          <a:p>
            <a:endParaRPr lang="ru-RU" sz="3600" b="1" cap="all" dirty="0">
              <a:ln w="3175" cmpd="sng">
                <a:noFill/>
              </a:ln>
              <a:solidFill>
                <a:prstClr val="black"/>
              </a:solidFill>
              <a:latin typeface="Times New Roman" panose="02020603050405020304" pitchFamily="18" charset="0"/>
              <a:cs typeface="+mj-cs"/>
            </a:endParaRPr>
          </a:p>
          <a:p>
            <a:r>
              <a:rPr lang="ru-RU" sz="3600" b="1" cap="all" dirty="0" smtClean="0">
                <a:ln w="3175" cmpd="sng"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cs typeface="+mj-cs"/>
              </a:rPr>
              <a:t>                      3 минуты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92309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71600" y="836712"/>
            <a:ext cx="7704856" cy="4525963"/>
          </a:xfrm>
        </p:spPr>
        <p:txBody>
          <a:bodyPr>
            <a:normAutofit fontScale="85000" lnSpcReduction="20000"/>
          </a:bodyPr>
          <a:lstStyle/>
          <a:p>
            <a:pPr marL="0" lvl="0" indent="0" defTabSz="457200">
              <a:spcAft>
                <a:spcPts val="600"/>
              </a:spcAft>
              <a:buClr>
                <a:prstClr val="white"/>
              </a:buClr>
              <a:buSzPct val="80000"/>
              <a:buNone/>
            </a:pP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найти орфограмму;</a:t>
            </a:r>
            <a:b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-определить её тип;</a:t>
            </a:r>
          </a:p>
          <a:p>
            <a:pPr marL="0" lvl="0" indent="0" defTabSz="457200">
              <a:spcAft>
                <a:spcPts val="600"/>
              </a:spcAft>
              <a:buClr>
                <a:prstClr val="white"/>
              </a:buClr>
              <a:buSzPct val="80000"/>
              <a:buNone/>
            </a:pP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-наметить способ решения задачи в зависимости от типа орфограммы;</a:t>
            </a:r>
            <a:b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-определить последовательность “шагов” решения задачи;</a:t>
            </a:r>
            <a:b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-выполнить намеченную последовательность действий;</a:t>
            </a:r>
            <a:b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-написать слово в соответствии с решением орфографической задачи.</a:t>
            </a:r>
            <a:b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осуществление орфографического самоконтроля. </a:t>
            </a:r>
            <a:b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26867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1560" y="1124744"/>
            <a:ext cx="7931224" cy="4525963"/>
          </a:xfrm>
        </p:spPr>
        <p:txBody>
          <a:bodyPr>
            <a:normAutofit fontScale="85000" lnSpcReduction="20000"/>
          </a:bodyPr>
          <a:lstStyle/>
          <a:p>
            <a:pPr marL="285750" lvl="0" indent="-285750" defTabSz="457200"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 младших школьников следует формировать четыре орфографических умения, а именно: </a:t>
            </a:r>
            <a:b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-ставить орфографические задачи, т.е. обнаруживать орфограммы (орфографическую зоркость);</a:t>
            </a:r>
            <a:b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-устанавливать тип орфограммы, соотносить её с определённым правилом (выбирать способ решения задачи, чаще всего – орфографическое правило);</a:t>
            </a:r>
            <a:b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-применять правило (верно выполнять предписываемый им способ решения поставленной задачи);</a:t>
            </a:r>
            <a:b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-проверять написанное, осуществлять орфографический самоконтроль.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sz="3600" b="1" dirty="0">
              <a:solidFill>
                <a:prstClr val="black"/>
              </a:solidFill>
              <a:latin typeface="Century Gothic" panose="020B0502020202020204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0948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7584" y="1340768"/>
            <a:ext cx="3668216" cy="478539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«Сегодня изучите обряд чайной церемонии», – сказал учитель и дал своим ученикам свиток, в котором были описаны тонкости чайной церемонии. </a:t>
            </a:r>
            <a:endParaRPr lang="ru-RU" dirty="0"/>
          </a:p>
        </p:txBody>
      </p:sp>
      <p:pic>
        <p:nvPicPr>
          <p:cNvPr id="4097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908720"/>
            <a:ext cx="417646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522139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484784"/>
            <a:ext cx="8229600" cy="1143000"/>
          </a:xfrm>
        </p:spPr>
        <p:txBody>
          <a:bodyPr/>
          <a:lstStyle/>
          <a:p>
            <a:r>
              <a:rPr lang="ru-RU" dirty="0" smtClean="0"/>
              <a:t>Мастер - класс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07870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764704"/>
            <a:ext cx="7859216" cy="4525963"/>
          </a:xfrm>
        </p:spPr>
        <p:txBody>
          <a:bodyPr/>
          <a:lstStyle/>
          <a:p>
            <a:r>
              <a:rPr lang="ru-RU" sz="4000" b="1" cap="all" dirty="0" smtClean="0">
                <a:ln w="3175" cmpd="sng"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> </a:t>
            </a:r>
            <a:r>
              <a:rPr lang="ru-RU" sz="4000" b="1" cap="all" dirty="0" smtClean="0">
                <a:ln w="3175" cmpd="sng"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j-cs"/>
              </a:rPr>
              <a:t>карточки-орфограммы</a:t>
            </a:r>
          </a:p>
          <a:p>
            <a:endParaRPr lang="ru-RU" sz="4000" b="1" cap="all" dirty="0" smtClean="0">
              <a:ln w="3175" cmpd="sng">
                <a:noFill/>
              </a:ln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+mj-cs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1340768"/>
            <a:ext cx="4248472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153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 fontScale="90000"/>
          </a:bodyPr>
          <a:lstStyle/>
          <a:p>
            <a:pPr marL="285750" lvl="0" indent="-285750" defTabSz="457200">
              <a:spcBef>
                <a:spcPct val="20000"/>
              </a:spcBef>
              <a:spcAft>
                <a:spcPts val="600"/>
              </a:spcAft>
            </a:pPr>
            <a:r>
              <a:rPr lang="ru-RU" sz="3600" b="1" dirty="0" smtClean="0">
                <a:latin typeface="Century Gothic" panose="020B0502020202020204"/>
                <a:ea typeface="+mn-ea"/>
                <a:cs typeface="+mn-cs"/>
              </a:rPr>
              <a:t/>
            </a:r>
            <a:br>
              <a:rPr lang="ru-RU" sz="3600" b="1" dirty="0" smtClean="0">
                <a:latin typeface="Century Gothic" panose="020B0502020202020204"/>
                <a:ea typeface="+mn-ea"/>
                <a:cs typeface="+mn-cs"/>
              </a:rPr>
            </a:br>
            <a:r>
              <a:rPr lang="ru-RU" sz="3600" b="1" dirty="0" smtClean="0">
                <a:solidFill>
                  <a:srgbClr val="C00000"/>
                </a:solidFill>
                <a:latin typeface="Century Gothic" panose="020B0502020202020204"/>
                <a:ea typeface="+mn-ea"/>
                <a:cs typeface="+mn-cs"/>
              </a:rPr>
              <a:t>игра </a:t>
            </a:r>
            <a:r>
              <a:rPr lang="ru-RU" sz="3600" b="1" dirty="0">
                <a:solidFill>
                  <a:srgbClr val="C00000"/>
                </a:solidFill>
                <a:latin typeface="Century Gothic" panose="020B0502020202020204"/>
                <a:ea typeface="+mn-ea"/>
                <a:cs typeface="+mn-cs"/>
              </a:rPr>
              <a:t>«Грамотные карточки</a:t>
            </a:r>
            <a:r>
              <a:rPr lang="ru-RU" sz="3600" b="1" dirty="0" smtClean="0">
                <a:solidFill>
                  <a:srgbClr val="C00000"/>
                </a:solidFill>
                <a:latin typeface="Century Gothic" panose="020B0502020202020204"/>
                <a:ea typeface="+mn-ea"/>
                <a:cs typeface="+mn-cs"/>
              </a:rPr>
              <a:t>» </a:t>
            </a:r>
            <a:r>
              <a:rPr lang="ru-RU" sz="3600" b="1" dirty="0">
                <a:solidFill>
                  <a:srgbClr val="C00000"/>
                </a:solidFill>
                <a:latin typeface="Century Gothic" panose="020B0502020202020204"/>
                <a:ea typeface="+mn-ea"/>
                <a:cs typeface="+mn-cs"/>
              </a:rPr>
              <a:t/>
            </a:r>
            <a:br>
              <a:rPr lang="ru-RU" sz="3600" b="1" dirty="0">
                <a:solidFill>
                  <a:srgbClr val="C00000"/>
                </a:solidFill>
                <a:latin typeface="Century Gothic" panose="020B0502020202020204"/>
                <a:ea typeface="+mn-ea"/>
                <a:cs typeface="+mn-cs"/>
              </a:rPr>
            </a:br>
            <a:r>
              <a:rPr lang="ru-RU" sz="3600" b="1" dirty="0">
                <a:latin typeface="Century Gothic" panose="020B0502020202020204"/>
                <a:ea typeface="+mn-ea"/>
                <a:cs typeface="+mn-cs"/>
              </a:rPr>
              <a:t/>
            </a:r>
            <a:br>
              <a:rPr lang="ru-RU" sz="3600" b="1" dirty="0">
                <a:latin typeface="Century Gothic" panose="020B0502020202020204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787208" cy="4525963"/>
          </a:xfrm>
        </p:spPr>
        <p:txBody>
          <a:bodyPr>
            <a:normAutofit lnSpcReduction="10000"/>
          </a:bodyPr>
          <a:lstStyle/>
          <a:p>
            <a:r>
              <a:rPr lang="ru-RU" sz="4400" b="1" cap="all" dirty="0">
                <a:ln w="3175" cmpd="sng"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ВЕЧЕРОМ шел дождь. </a:t>
            </a:r>
            <a:br>
              <a:rPr lang="ru-RU" sz="4400" b="1" cap="all" dirty="0">
                <a:ln w="3175" cmpd="sng"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4400" b="1" cap="all" dirty="0">
                <a:ln w="3175" cmpd="sng"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4400" b="1" cap="all" dirty="0">
                <a:ln w="3175" cmpd="sng"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4400" b="1" cap="all" dirty="0">
                <a:ln w="3175" cmpd="sng"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Под утро мокрую траву схватил мороз.</a:t>
            </a:r>
            <a:br>
              <a:rPr lang="ru-RU" sz="4400" b="1" cap="all" dirty="0">
                <a:ln w="3175" cmpd="sng"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4400" b="1" cap="all" dirty="0">
                <a:ln w="3175" cmpd="sng"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4400" b="1" cap="all" dirty="0">
                <a:ln w="3175" cmpd="sng"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4400" b="1" cap="all" dirty="0">
                <a:ln w="3175" cmpd="sng"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Она </a:t>
            </a:r>
            <a:r>
              <a:rPr lang="ru-RU" sz="4400" b="1" cap="all" dirty="0" err="1">
                <a:ln w="3175" cmpd="sng"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мя.ко</a:t>
            </a:r>
            <a:r>
              <a:rPr lang="ru-RU" sz="4400" b="1" cap="all" dirty="0">
                <a:ln w="3175" cmpd="sng"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lang="ru-RU" sz="4400" b="1" cap="all" dirty="0" err="1">
                <a:ln w="3175" cmpd="sng"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тр.щ.ла</a:t>
            </a:r>
            <a:r>
              <a:rPr lang="ru-RU" sz="4400" b="1" cap="all" dirty="0">
                <a:ln w="3175" cmpd="sng"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под  </a:t>
            </a:r>
            <a:r>
              <a:rPr lang="ru-RU" sz="4400" b="1" cap="all" dirty="0" err="1">
                <a:ln w="3175" cmpd="sng"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н.гами</a:t>
            </a:r>
            <a:r>
              <a:rPr lang="ru-RU" sz="4400" b="1" cap="all" dirty="0">
                <a:ln w="3175" cmpd="sng">
                  <a:noFill/>
                </a:ln>
                <a:solidFill>
                  <a:prstClr val="black"/>
                </a:solidFill>
                <a:latin typeface="Century Gothic" panose="020B0502020202020204"/>
                <a:ea typeface="+mj-ea"/>
                <a:cs typeface="+mj-cs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75939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988840"/>
            <a:ext cx="8229600" cy="2650306"/>
          </a:xfrm>
        </p:spPr>
        <p:txBody>
          <a:bodyPr>
            <a:normAutofit/>
          </a:bodyPr>
          <a:lstStyle/>
          <a:p>
            <a:r>
              <a:rPr lang="ru-RU" sz="4000" b="1" cap="all" dirty="0" smtClean="0">
                <a:ln w="3175" cmpd="sng">
                  <a:noFill/>
                </a:ln>
                <a:solidFill>
                  <a:prstClr val="white"/>
                </a:solidFill>
                <a:latin typeface="Century Gothic" panose="020B0502020202020204"/>
              </a:rPr>
              <a:t>  </a:t>
            </a:r>
            <a:r>
              <a:rPr lang="ru-RU" sz="3600" b="1" cap="all" dirty="0" smtClean="0">
                <a:ln w="3175" cmpd="sng">
                  <a:noFill/>
                </a:ln>
                <a:latin typeface="Century Gothic" panose="020B0502020202020204"/>
              </a:rPr>
              <a:t>Эффективна  </a:t>
            </a:r>
            <a:r>
              <a:rPr lang="ru-RU" sz="3600" b="1" cap="all" dirty="0">
                <a:ln w="3175" cmpd="sng">
                  <a:noFill/>
                </a:ln>
                <a:latin typeface="Century Gothic" panose="020B0502020202020204"/>
              </a:rPr>
              <a:t>ли </a:t>
            </a:r>
            <a:r>
              <a:rPr lang="ru-RU" sz="3600" b="1" cap="all" dirty="0" smtClean="0">
                <a:ln w="3175" cmpd="sng">
                  <a:noFill/>
                </a:ln>
                <a:latin typeface="Century Gothic" panose="020B0502020202020204"/>
              </a:rPr>
              <a:t> работа с «грамотными карточками»   ?</a:t>
            </a:r>
            <a:br>
              <a:rPr lang="ru-RU" sz="3600" b="1" cap="all" dirty="0" smtClean="0">
                <a:ln w="3175" cmpd="sng">
                  <a:noFill/>
                </a:ln>
                <a:latin typeface="Century Gothic" panose="020B0502020202020204"/>
              </a:rPr>
            </a:br>
            <a:r>
              <a:rPr lang="ru-RU" sz="3600" b="1" cap="all" dirty="0">
                <a:ln w="3175" cmpd="sng">
                  <a:noFill/>
                </a:ln>
                <a:latin typeface="Century Gothic" panose="020B0502020202020204"/>
              </a:rPr>
              <a:t/>
            </a:r>
            <a:br>
              <a:rPr lang="ru-RU" sz="3600" b="1" cap="all" dirty="0">
                <a:ln w="3175" cmpd="sng">
                  <a:noFill/>
                </a:ln>
                <a:latin typeface="Century Gothic" panose="020B0502020202020204"/>
              </a:rPr>
            </a:br>
            <a:r>
              <a:rPr lang="ru-RU" sz="3600" b="1" cap="all" dirty="0" smtClean="0">
                <a:ln w="3175" cmpd="sng">
                  <a:noFill/>
                </a:ln>
                <a:latin typeface="Century Gothic" panose="020B0502020202020204"/>
              </a:rPr>
              <a:t>2 минуты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3789040"/>
            <a:ext cx="2396952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284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58618"/>
          </a:xfrm>
        </p:spPr>
        <p:txBody>
          <a:bodyPr>
            <a:normAutofit/>
          </a:bodyPr>
          <a:lstStyle/>
          <a:p>
            <a:pPr marL="285750" lvl="0" indent="-285750" defTabSz="457200">
              <a:spcBef>
                <a:spcPct val="20000"/>
              </a:spcBef>
              <a:spcAft>
                <a:spcPts val="600"/>
              </a:spcAft>
            </a:pPr>
            <a:r>
              <a:rPr lang="ru-RU" sz="4000" b="1" dirty="0">
                <a:solidFill>
                  <a:srgbClr val="146194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Эффективно ли использовать орфографическое чтение на уроках в начальной школе?</a:t>
            </a:r>
            <a:br>
              <a:rPr lang="ru-RU" sz="4000" b="1" dirty="0">
                <a:solidFill>
                  <a:srgbClr val="146194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</a:br>
            <a:r>
              <a:rPr lang="ru-RU" sz="4000" b="1" dirty="0" smtClean="0">
                <a:solidFill>
                  <a:srgbClr val="146194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/>
            </a:r>
            <a:br>
              <a:rPr lang="ru-RU" sz="4000" b="1" dirty="0" smtClean="0">
                <a:solidFill>
                  <a:srgbClr val="146194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</a:br>
            <a:r>
              <a:rPr lang="ru-RU" sz="4000" b="1" dirty="0" smtClean="0">
                <a:solidFill>
                  <a:srgbClr val="146194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2 минуты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094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8901" y="891882"/>
            <a:ext cx="3514590" cy="21770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891883"/>
            <a:ext cx="2592288" cy="21770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168" y="3501008"/>
            <a:ext cx="2877816" cy="23762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080" y="3619892"/>
            <a:ext cx="2801411" cy="247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49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Игра «</a:t>
            </a:r>
            <a:r>
              <a:rPr lang="ru-RU" sz="3200" dirty="0" err="1" smtClean="0"/>
              <a:t>Перемешки</a:t>
            </a:r>
            <a:r>
              <a:rPr lang="ru-RU" sz="3200" dirty="0" smtClean="0"/>
              <a:t>»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283" y="1268760"/>
            <a:ext cx="2246708" cy="29956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812" y="1124744"/>
            <a:ext cx="2102428" cy="2926655"/>
          </a:xfrm>
          <a:prstGeom prst="rect">
            <a:avLst/>
          </a:prstGeom>
        </p:spPr>
      </p:pic>
      <p:pic>
        <p:nvPicPr>
          <p:cNvPr id="7" name="Объект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1002" y="3130551"/>
            <a:ext cx="2246708" cy="299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5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9552" y="846865"/>
            <a:ext cx="8075240" cy="5363063"/>
          </a:xfrm>
        </p:spPr>
        <p:txBody>
          <a:bodyPr>
            <a:normAutofit fontScale="92500" lnSpcReduction="10000"/>
          </a:bodyPr>
          <a:lstStyle/>
          <a:p>
            <a:pPr marL="285750" lvl="0" indent="-285750" defTabSz="457200"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2900" b="1" dirty="0" smtClean="0">
                <a:solidFill>
                  <a:prstClr val="black"/>
                </a:solidFill>
                <a:latin typeface="Century Gothic" panose="020B0502020202020204"/>
              </a:rPr>
              <a:t>Спортивный осенний «Без </a:t>
            </a:r>
            <a:r>
              <a:rPr lang="ru-RU" sz="2900" b="1" dirty="0">
                <a:solidFill>
                  <a:prstClr val="black"/>
                </a:solidFill>
                <a:latin typeface="Century Gothic" panose="020B0502020202020204"/>
              </a:rPr>
              <a:t>знания русского языка нам никуда» </a:t>
            </a:r>
            <a:r>
              <a:rPr lang="ru-RU" sz="2900" b="1" dirty="0" smtClean="0">
                <a:solidFill>
                  <a:prstClr val="black"/>
                </a:solidFill>
                <a:latin typeface="Century Gothic" panose="020B0502020202020204"/>
              </a:rPr>
              <a:t>(, 2-4 </a:t>
            </a:r>
            <a:r>
              <a:rPr lang="ru-RU" sz="2900" b="1" dirty="0" err="1">
                <a:solidFill>
                  <a:prstClr val="black"/>
                </a:solidFill>
                <a:latin typeface="Century Gothic" panose="020B0502020202020204"/>
              </a:rPr>
              <a:t>кл</a:t>
            </a:r>
            <a:r>
              <a:rPr lang="ru-RU" sz="2900" b="1" dirty="0" smtClean="0">
                <a:solidFill>
                  <a:prstClr val="black"/>
                </a:solidFill>
                <a:latin typeface="Century Gothic" panose="020B0502020202020204"/>
              </a:rPr>
              <a:t>.);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«Орфографический марафон» (3-4 </a:t>
            </a:r>
            <a:r>
              <a:rPr lang="ru-RU" sz="3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«Осенний марафон» (3 </a:t>
            </a:r>
            <a:r>
              <a:rPr lang="ru-RU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«Осенние старты» (1-2 </a:t>
            </a:r>
            <a:r>
              <a:rPr lang="ru-RU" sz="32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</a:t>
            </a: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endParaRPr lang="ru-RU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defTabSz="457200"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endParaRPr lang="ru-RU" sz="2900" b="1" dirty="0">
              <a:solidFill>
                <a:prstClr val="black"/>
              </a:solidFill>
              <a:latin typeface="Century Gothic" panose="020B0502020202020204"/>
            </a:endParaRPr>
          </a:p>
          <a:p>
            <a:pPr marL="285750" lvl="0" indent="-285750" defTabSz="457200">
              <a:lnSpc>
                <a:spcPct val="107000"/>
              </a:lnSpc>
              <a:spcAft>
                <a:spcPts val="800"/>
              </a:spcAft>
              <a:buClr>
                <a:srgbClr val="1E5155">
                  <a:lumMod val="40000"/>
                  <a:lumOff val="60000"/>
                </a:srgbClr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defTabSz="457200"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3789040"/>
            <a:ext cx="1616730" cy="17743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2276872"/>
            <a:ext cx="2438578" cy="30243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152" y="3837353"/>
            <a:ext cx="2367310" cy="227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514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cap="all" dirty="0">
                <a:ln w="3175" cmpd="sng">
                  <a:noFill/>
                </a:ln>
                <a:latin typeface="Century Gothic" panose="020B0502020202020204"/>
              </a:rPr>
              <a:t>Мониторинг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931224" cy="4525963"/>
          </a:xfrm>
        </p:spPr>
        <p:txBody>
          <a:bodyPr>
            <a:normAutofit fontScale="85000" lnSpcReduction="20000"/>
          </a:bodyPr>
          <a:lstStyle/>
          <a:p>
            <a:pPr marL="285750" lvl="0" indent="-285750" defTabSz="457200"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2400" b="1" dirty="0">
                <a:solidFill>
                  <a:prstClr val="black"/>
                </a:solidFill>
                <a:latin typeface="Century Gothic" panose="020B0502020202020204"/>
              </a:rPr>
              <a:t>Словарный диктант</a:t>
            </a:r>
          </a:p>
          <a:p>
            <a:pPr marL="285750" lvl="0" indent="-285750" defTabSz="457200"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2400" b="1" dirty="0">
                <a:solidFill>
                  <a:prstClr val="black"/>
                </a:solidFill>
                <a:latin typeface="Century Gothic" panose="020B0502020202020204"/>
              </a:rPr>
              <a:t>Кол – во учащихся 12</a:t>
            </a:r>
          </a:p>
          <a:p>
            <a:pPr marL="285750" lvl="0" indent="-285750" defTabSz="457200"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2400" b="1" dirty="0">
                <a:solidFill>
                  <a:prstClr val="black"/>
                </a:solidFill>
                <a:latin typeface="Century Gothic" panose="020B0502020202020204"/>
              </a:rPr>
              <a:t>Выполняли работу 12</a:t>
            </a:r>
          </a:p>
          <a:p>
            <a:pPr marL="285750" lvl="0" indent="-285750" defTabSz="457200"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2400" b="1" dirty="0">
                <a:solidFill>
                  <a:prstClr val="black"/>
                </a:solidFill>
                <a:latin typeface="Century Gothic" panose="020B0502020202020204"/>
              </a:rPr>
              <a:t>Качество – 100</a:t>
            </a:r>
            <a:r>
              <a:rPr lang="en-US" sz="2400" b="1" dirty="0">
                <a:solidFill>
                  <a:prstClr val="black"/>
                </a:solidFill>
                <a:latin typeface="Century Gothic" panose="020B0502020202020204"/>
              </a:rPr>
              <a:t>%</a:t>
            </a:r>
            <a:endParaRPr lang="ru-RU" sz="2400" b="1" dirty="0">
              <a:solidFill>
                <a:prstClr val="black"/>
              </a:solidFill>
              <a:latin typeface="Century Gothic" panose="020B0502020202020204"/>
            </a:endParaRPr>
          </a:p>
          <a:p>
            <a:pPr marL="285750" lvl="0" indent="-285750" defTabSz="457200"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2400" b="1" dirty="0">
                <a:solidFill>
                  <a:prstClr val="black"/>
                </a:solidFill>
                <a:latin typeface="Century Gothic" panose="020B0502020202020204"/>
              </a:rPr>
              <a:t>Успеваемость – 100</a:t>
            </a:r>
            <a:r>
              <a:rPr lang="en-US" sz="2400" b="1" dirty="0">
                <a:solidFill>
                  <a:prstClr val="black"/>
                </a:solidFill>
                <a:latin typeface="Century Gothic" panose="020B0502020202020204"/>
              </a:rPr>
              <a:t>%</a:t>
            </a:r>
          </a:p>
          <a:p>
            <a:pPr marL="285750" lvl="0" indent="-285750" defTabSz="457200"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2400" b="1" dirty="0">
                <a:solidFill>
                  <a:prstClr val="black"/>
                </a:solidFill>
                <a:latin typeface="Century Gothic" panose="020B0502020202020204"/>
              </a:rPr>
              <a:t> Внеклассное  мероприятие «Без знания русского языка нам никуда»</a:t>
            </a:r>
          </a:p>
          <a:p>
            <a:pPr marL="285750" lvl="0" indent="-285750" defTabSz="457200"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2400" b="1" dirty="0">
                <a:solidFill>
                  <a:prstClr val="black"/>
                </a:solidFill>
                <a:latin typeface="Century Gothic" panose="020B0502020202020204"/>
              </a:rPr>
              <a:t>1 задание: проговорить орфографически 10 слов, выполняя  физическое упражнение; 100</a:t>
            </a:r>
            <a:r>
              <a:rPr lang="en-US" sz="2400" b="1" dirty="0">
                <a:solidFill>
                  <a:prstClr val="black"/>
                </a:solidFill>
                <a:latin typeface="Century Gothic" panose="020B0502020202020204"/>
              </a:rPr>
              <a:t>%</a:t>
            </a:r>
            <a:endParaRPr lang="ru-RU" sz="2400" b="1" dirty="0">
              <a:solidFill>
                <a:prstClr val="black"/>
              </a:solidFill>
              <a:latin typeface="Century Gothic" panose="020B0502020202020204"/>
            </a:endParaRPr>
          </a:p>
          <a:p>
            <a:pPr marL="285750" lvl="0" indent="-285750" defTabSz="457200"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2400" b="1" dirty="0">
                <a:solidFill>
                  <a:prstClr val="black"/>
                </a:solidFill>
                <a:latin typeface="Century Gothic" panose="020B0502020202020204"/>
              </a:rPr>
              <a:t>2 задание: собрать рюкзак для похода, выбрав самое необходимое (7 слов с пропущенной буквой). Допустили ошибку в слове -  компас</a:t>
            </a:r>
          </a:p>
          <a:p>
            <a:pPr marL="285750" lvl="0" indent="-285750" defTabSz="457200"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1700" b="1" dirty="0">
                <a:solidFill>
                  <a:prstClr val="black"/>
                </a:solidFill>
                <a:latin typeface="Century Gothic" panose="020B0502020202020204"/>
              </a:rPr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82698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cap="all" dirty="0">
                <a:ln w="3175" cmpd="sng">
                  <a:noFill/>
                </a:ln>
                <a:latin typeface="Century Gothic" panose="020B0502020202020204"/>
              </a:rPr>
              <a:t>Контрольный диктант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27584" y="1600200"/>
            <a:ext cx="7560840" cy="4525963"/>
          </a:xfrm>
        </p:spPr>
        <p:txBody>
          <a:bodyPr>
            <a:normAutofit fontScale="92500" lnSpcReduction="10000"/>
          </a:bodyPr>
          <a:lstStyle/>
          <a:p>
            <a:pPr marL="285750" lvl="0" indent="-285750" defTabSz="457200"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3200" b="1" dirty="0">
                <a:solidFill>
                  <a:prstClr val="black"/>
                </a:solidFill>
                <a:latin typeface="Century Gothic" panose="020B0502020202020204"/>
              </a:rPr>
              <a:t>Выполняли работу- 11 учащихся</a:t>
            </a:r>
          </a:p>
          <a:p>
            <a:pPr marL="285750" lvl="0" indent="-285750" defTabSz="457200"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3200" b="1" dirty="0">
                <a:solidFill>
                  <a:prstClr val="black"/>
                </a:solidFill>
                <a:latin typeface="Century Gothic" panose="020B0502020202020204"/>
              </a:rPr>
              <a:t>На «5» -2 ученика,</a:t>
            </a:r>
          </a:p>
          <a:p>
            <a:pPr marL="285750" lvl="0" indent="-285750" defTabSz="457200"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3200" b="1" dirty="0">
                <a:solidFill>
                  <a:prstClr val="black"/>
                </a:solidFill>
                <a:latin typeface="Century Gothic" panose="020B0502020202020204"/>
              </a:rPr>
              <a:t>На «4» – 8 учеников,</a:t>
            </a:r>
          </a:p>
          <a:p>
            <a:pPr marL="285750" lvl="0" indent="-285750" defTabSz="457200"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3200" b="1" dirty="0">
                <a:solidFill>
                  <a:prstClr val="black"/>
                </a:solidFill>
                <a:latin typeface="Century Gothic" panose="020B0502020202020204"/>
              </a:rPr>
              <a:t>На «3» – 1 ученик</a:t>
            </a:r>
          </a:p>
          <a:p>
            <a:pPr marL="285750" lvl="0" indent="-285750" defTabSz="457200"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3200" b="1" dirty="0">
                <a:solidFill>
                  <a:prstClr val="black"/>
                </a:solidFill>
                <a:latin typeface="Century Gothic" panose="020B0502020202020204"/>
              </a:rPr>
              <a:t>Успеваемость - 100</a:t>
            </a:r>
          </a:p>
          <a:p>
            <a:pPr marL="285750" lvl="0" indent="-285750" defTabSz="457200"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3200" b="1" dirty="0">
                <a:solidFill>
                  <a:prstClr val="black"/>
                </a:solidFill>
                <a:latin typeface="Century Gothic" panose="020B0502020202020204"/>
              </a:rPr>
              <a:t>Качество - 90 </a:t>
            </a:r>
          </a:p>
          <a:p>
            <a:pPr marL="285750" lvl="0" indent="-285750" defTabSz="457200"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3200" b="1" dirty="0">
                <a:solidFill>
                  <a:prstClr val="black"/>
                </a:solidFill>
                <a:latin typeface="Century Gothic" panose="020B0502020202020204"/>
              </a:rPr>
              <a:t>Ошибки в следующих словах: скв</a:t>
            </a:r>
            <a:r>
              <a:rPr lang="ru-RU" sz="3200" b="1" dirty="0">
                <a:solidFill>
                  <a:srgbClr val="FF0000"/>
                </a:solidFill>
                <a:latin typeface="Century Gothic" panose="020B0502020202020204"/>
              </a:rPr>
              <a:t>о</a:t>
            </a:r>
            <a:r>
              <a:rPr lang="ru-RU" sz="3200" b="1" dirty="0">
                <a:solidFill>
                  <a:prstClr val="black"/>
                </a:solidFill>
                <a:latin typeface="Century Gothic" panose="020B0502020202020204"/>
              </a:rPr>
              <a:t>рцы, гр</a:t>
            </a:r>
            <a:r>
              <a:rPr lang="ru-RU" sz="3200" b="1" dirty="0">
                <a:solidFill>
                  <a:srgbClr val="FF0000"/>
                </a:solidFill>
                <a:latin typeface="Century Gothic" panose="020B0502020202020204"/>
              </a:rPr>
              <a:t>а</a:t>
            </a:r>
            <a:r>
              <a:rPr lang="ru-RU" sz="3200" b="1" dirty="0">
                <a:solidFill>
                  <a:prstClr val="black"/>
                </a:solidFill>
                <a:latin typeface="Century Gothic" panose="020B0502020202020204"/>
              </a:rPr>
              <a:t>чи, ул</a:t>
            </a:r>
            <a:r>
              <a:rPr lang="ru-RU" sz="3200" b="1" dirty="0">
                <a:solidFill>
                  <a:srgbClr val="FF0000"/>
                </a:solidFill>
                <a:latin typeface="Century Gothic" panose="020B0502020202020204"/>
              </a:rPr>
              <a:t>е</a:t>
            </a:r>
            <a:r>
              <a:rPr lang="ru-RU" sz="3200" b="1" dirty="0">
                <a:solidFill>
                  <a:prstClr val="black"/>
                </a:solidFill>
                <a:latin typeface="Century Gothic" panose="020B0502020202020204"/>
              </a:rPr>
              <a:t>тели, ест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5898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>
            <a:spLocks noGrp="1"/>
          </p:cNvSpPr>
          <p:nvPr>
            <p:ph sz="half" idx="1"/>
          </p:nvPr>
        </p:nvSpPr>
        <p:spPr>
          <a:xfrm>
            <a:off x="971600" y="620688"/>
            <a:ext cx="7416824" cy="550547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Ученики погрузились в чтение, а учитель ушел в парк и сидел там весь день, молясь и размышляя.</a:t>
            </a:r>
            <a:endParaRPr lang="ru-RU" dirty="0"/>
          </a:p>
        </p:txBody>
      </p:sp>
      <p:pic>
        <p:nvPicPr>
          <p:cNvPr id="3073" name="Picture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988840"/>
            <a:ext cx="6984776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117335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Списывание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44457" y="1413268"/>
            <a:ext cx="7859216" cy="4525963"/>
          </a:xfrm>
        </p:spPr>
        <p:txBody>
          <a:bodyPr>
            <a:normAutofit fontScale="77500" lnSpcReduction="20000"/>
          </a:bodyPr>
          <a:lstStyle/>
          <a:p>
            <a:pPr marL="285750" lvl="0" indent="-285750" defTabSz="457200"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4000" b="1" dirty="0">
                <a:solidFill>
                  <a:prstClr val="black"/>
                </a:solidFill>
                <a:latin typeface="Century Gothic" panose="020B0502020202020204"/>
              </a:rPr>
              <a:t>Выполняли 11 </a:t>
            </a:r>
            <a:r>
              <a:rPr lang="ru-RU" sz="4000" b="1" dirty="0" err="1">
                <a:solidFill>
                  <a:prstClr val="black"/>
                </a:solidFill>
                <a:latin typeface="Century Gothic" panose="020B0502020202020204"/>
              </a:rPr>
              <a:t>уч</a:t>
            </a:r>
            <a:endParaRPr lang="ru-RU" sz="4000" b="1" dirty="0">
              <a:solidFill>
                <a:prstClr val="black"/>
              </a:solidFill>
              <a:latin typeface="Century Gothic" panose="020B0502020202020204"/>
            </a:endParaRPr>
          </a:p>
          <a:p>
            <a:pPr marL="285750" lvl="0" indent="-285750" defTabSz="457200"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4000" b="1" dirty="0">
                <a:solidFill>
                  <a:prstClr val="black"/>
                </a:solidFill>
                <a:latin typeface="Century Gothic" panose="020B0502020202020204"/>
              </a:rPr>
              <a:t>На «5» –6учащихся</a:t>
            </a:r>
          </a:p>
          <a:p>
            <a:pPr marL="285750" lvl="0" indent="-285750" defTabSz="457200"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4000" b="1" dirty="0">
                <a:solidFill>
                  <a:prstClr val="black"/>
                </a:solidFill>
                <a:latin typeface="Century Gothic" panose="020B0502020202020204"/>
              </a:rPr>
              <a:t>На «4» –5 учащихся </a:t>
            </a:r>
          </a:p>
          <a:p>
            <a:pPr marL="285750" lvl="0" indent="-285750" defTabSz="457200"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4000" b="1" dirty="0">
                <a:solidFill>
                  <a:prstClr val="black"/>
                </a:solidFill>
                <a:latin typeface="Century Gothic" panose="020B0502020202020204"/>
              </a:rPr>
              <a:t>Качество - 100</a:t>
            </a:r>
          </a:p>
          <a:p>
            <a:pPr marL="285750" lvl="0" indent="-285750" defTabSz="457200"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4000" b="1" dirty="0">
                <a:solidFill>
                  <a:prstClr val="black"/>
                </a:solidFill>
                <a:latin typeface="Century Gothic" panose="020B0502020202020204"/>
              </a:rPr>
              <a:t>Успеваемость -100 </a:t>
            </a:r>
          </a:p>
          <a:p>
            <a:pPr marL="285750" lvl="0" indent="-285750" defTabSz="457200"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2400" b="1" dirty="0">
                <a:solidFill>
                  <a:prstClr val="black"/>
                </a:solidFill>
                <a:latin typeface="Century Gothic" panose="020B0502020202020204"/>
              </a:rPr>
              <a:t>- замена букв ш-щ;</a:t>
            </a:r>
          </a:p>
          <a:p>
            <a:pPr marL="285750" lvl="0" indent="-285750" defTabSz="457200"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2400" b="1" dirty="0">
                <a:solidFill>
                  <a:prstClr val="black"/>
                </a:solidFill>
                <a:latin typeface="Century Gothic" panose="020B0502020202020204"/>
              </a:rPr>
              <a:t>замена ь и буквы и;</a:t>
            </a:r>
          </a:p>
          <a:p>
            <a:pPr marL="285750" lvl="0" indent="-285750" defTabSz="457200"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2400" b="1" dirty="0">
                <a:solidFill>
                  <a:prstClr val="black"/>
                </a:solidFill>
                <a:latin typeface="Century Gothic" panose="020B0502020202020204"/>
              </a:rPr>
              <a:t>пропуск предложения;</a:t>
            </a:r>
          </a:p>
          <a:p>
            <a:pPr marL="285750" lvl="0" indent="-285750" defTabSz="457200"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2400" b="1" dirty="0">
                <a:solidFill>
                  <a:prstClr val="black"/>
                </a:solidFill>
                <a:latin typeface="Century Gothic" panose="020B0502020202020204"/>
              </a:rPr>
              <a:t>проверяемый безударный гласный в корне слова – 1 ученик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89684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3568" y="764704"/>
            <a:ext cx="7776864" cy="5361459"/>
          </a:xfrm>
        </p:spPr>
        <p:txBody>
          <a:bodyPr>
            <a:normAutofit fontScale="92500" lnSpcReduction="10000"/>
          </a:bodyPr>
          <a:lstStyle/>
          <a:p>
            <a:pPr marL="0" lvl="0" indent="0" defTabSz="457200">
              <a:spcAft>
                <a:spcPts val="600"/>
              </a:spcAft>
              <a:buClr>
                <a:prstClr val="white"/>
              </a:buClr>
              <a:buSzPct val="80000"/>
              <a:buNone/>
            </a:pPr>
            <a:r>
              <a:rPr lang="ru-RU" sz="4000" b="1" dirty="0" smtClean="0">
                <a:latin typeface="Century Gothic" panose="020B0502020202020204"/>
              </a:rPr>
              <a:t>    Практическое </a:t>
            </a:r>
            <a:r>
              <a:rPr lang="ru-RU" sz="4000" b="1" dirty="0">
                <a:latin typeface="Century Gothic" panose="020B0502020202020204"/>
              </a:rPr>
              <a:t>задание</a:t>
            </a:r>
          </a:p>
          <a:p>
            <a:pPr marL="285750" lvl="0" indent="-285750" defTabSz="457200"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3600" b="1" dirty="0">
                <a:solidFill>
                  <a:srgbClr val="FF0000"/>
                </a:solidFill>
                <a:latin typeface="Century Gothic" panose="020B0502020202020204"/>
              </a:rPr>
              <a:t>В своей работе я бы использовала следующие приемы, упражнения, задания…. (из предложенных на семинаре)</a:t>
            </a:r>
          </a:p>
          <a:p>
            <a:pPr marL="285750" lvl="0" indent="-285750" defTabSz="457200"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3600" b="1" dirty="0">
                <a:solidFill>
                  <a:srgbClr val="00B050"/>
                </a:solidFill>
                <a:latin typeface="Century Gothic" panose="020B0502020202020204"/>
              </a:rPr>
              <a:t>Я предлагаю вам следующий прием, упражнение, задание, которое считаю эффективным для развития орфографической зоркости…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17832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235527"/>
            <a:ext cx="8240184" cy="621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3206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76872"/>
            <a:ext cx="8229600" cy="1143000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1952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55576" y="620688"/>
            <a:ext cx="7632848" cy="5505475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Ученики успели обсудить и выучить все, что было записано на свитке. Наконец, учитель вернулся и спросил учеников о том, что они узнали.</a:t>
            </a:r>
            <a:endParaRPr lang="ru-RU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1" y="2132856"/>
            <a:ext cx="5458198" cy="3993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27584" y="548680"/>
            <a:ext cx="7776864" cy="557748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— Вот что мы узнали о чае, напитке богов: «Белый журавль моет голову» – это значит, прополощи чайник кипятком, – с гордостью сказал первый ученик.</a:t>
            </a:r>
            <a:endParaRPr lang="ru-RU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2348880"/>
            <a:ext cx="6264696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27584" y="620688"/>
            <a:ext cx="7632848" cy="5505475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— Бодхисаттва входит во дворец, – это значит, положи чай в чайник, – добавил второй.</a:t>
            </a:r>
            <a:endParaRPr lang="ru-RU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700808"/>
            <a:ext cx="619268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55576" y="620688"/>
            <a:ext cx="7848872" cy="5505475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— Струя греет чайник, – это значит, кипящей водой залей чайник, – подхватил третий.         Так ученики один за другим рассказали учителю все подробности чайной церемонии.</a:t>
            </a:r>
            <a:endParaRPr lang="ru-RU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420888"/>
            <a:ext cx="6376372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11560" y="620688"/>
            <a:ext cx="7776864" cy="5505475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Только последний ученик ничего не сказал. Он взял чайник, заварил в нем чай по всем правилам чайной церемонии и напоил учителя чаем.</a:t>
            </a:r>
            <a:endParaRPr lang="ru-RU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204864"/>
            <a:ext cx="619268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E0000"/>
      </a:hlink>
      <a:folHlink>
        <a:srgbClr val="FF9B9B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</TotalTime>
  <Words>824</Words>
  <Application>Microsoft Office PowerPoint</Application>
  <PresentationFormat>Экран (4:3)</PresentationFormat>
  <Paragraphs>116</Paragraphs>
  <Slides>43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0" baseType="lpstr">
      <vt:lpstr>Arial</vt:lpstr>
      <vt:lpstr>Calibri</vt:lpstr>
      <vt:lpstr>Century Gothic</vt:lpstr>
      <vt:lpstr>Open Sans</vt:lpstr>
      <vt:lpstr>Times New Roman</vt:lpstr>
      <vt:lpstr>Wingdings 3</vt:lpstr>
      <vt:lpstr>Тема Office</vt:lpstr>
      <vt:lpstr>Орфографическая зоркость- основа читательской грамотности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такое «функциональная грамотность»?   </vt:lpstr>
      <vt:lpstr>Правила работы в группе</vt:lpstr>
      <vt:lpstr>   -Используя каждую букву слова "личность" записать личностные качества. </vt:lpstr>
      <vt:lpstr>Презентация PowerPoint</vt:lpstr>
      <vt:lpstr>Попробуйте сформулировать понятие "функционально - грамотная личность"   2 минуты </vt:lpstr>
      <vt:lpstr>Презентация PowerPoint</vt:lpstr>
      <vt:lpstr>Презентация PowerPoint</vt:lpstr>
      <vt:lpstr>Презентация PowerPoint</vt:lpstr>
      <vt:lpstr>Презентация PowerPoint</vt:lpstr>
      <vt:lpstr> Орфографическая зоркость -   основа  формирования читательской грамотности . </vt:lpstr>
      <vt:lpstr>   Читательская грамотность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Мастер - класс</vt:lpstr>
      <vt:lpstr>Презентация PowerPoint</vt:lpstr>
      <vt:lpstr> игра «Грамотные карточки»   </vt:lpstr>
      <vt:lpstr>  Эффективна  ли  работа с «грамотными карточками»   ?  2 минуты</vt:lpstr>
      <vt:lpstr>Эффективно ли использовать орфографическое чтение на уроках в начальной школе?  2 минуты</vt:lpstr>
      <vt:lpstr>Презентация PowerPoint</vt:lpstr>
      <vt:lpstr>Игра «Перемешки»</vt:lpstr>
      <vt:lpstr>Презентация PowerPoint</vt:lpstr>
      <vt:lpstr>Мониторинг</vt:lpstr>
      <vt:lpstr>Контрольный диктант</vt:lpstr>
      <vt:lpstr>Списывание</vt:lpstr>
      <vt:lpstr>Презентация PowerPoint</vt:lpstr>
      <vt:lpstr>Презентация PowerPoint</vt:lpstr>
      <vt:lpstr>Спасибо за внимание!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79144642508</cp:lastModifiedBy>
  <cp:revision>65</cp:revision>
  <dcterms:created xsi:type="dcterms:W3CDTF">2015-02-22T20:56:18Z</dcterms:created>
  <dcterms:modified xsi:type="dcterms:W3CDTF">2022-10-11T12:19:59Z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561279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