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2" r:id="rId5"/>
    <p:sldId id="268" r:id="rId6"/>
    <p:sldId id="269" r:id="rId7"/>
    <p:sldId id="296" r:id="rId8"/>
    <p:sldId id="270" r:id="rId9"/>
    <p:sldId id="295" r:id="rId10"/>
    <p:sldId id="271" r:id="rId11"/>
    <p:sldId id="263" r:id="rId12"/>
    <p:sldId id="264" r:id="rId13"/>
    <p:sldId id="265" r:id="rId14"/>
    <p:sldId id="266" r:id="rId15"/>
    <p:sldId id="281" r:id="rId16"/>
    <p:sldId id="272" r:id="rId17"/>
    <p:sldId id="273" r:id="rId18"/>
    <p:sldId id="283" r:id="rId19"/>
    <p:sldId id="297" r:id="rId20"/>
    <p:sldId id="284" r:id="rId21"/>
    <p:sldId id="285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72B01"/>
    <a:srgbClr val="B94900"/>
    <a:srgbClr val="712703"/>
    <a:srgbClr val="92300F"/>
    <a:srgbClr val="A9915D"/>
    <a:srgbClr val="AD9861"/>
    <a:srgbClr val="8A733F"/>
    <a:srgbClr val="FCFCE9"/>
    <a:srgbClr val="F5F1BF"/>
    <a:srgbClr val="B39E6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96433" autoAdjust="0"/>
  </p:normalViewPr>
  <p:slideViewPr>
    <p:cSldViewPr snapToGrid="0">
      <p:cViewPr varScale="1">
        <p:scale>
          <a:sx n="101" d="100"/>
          <a:sy n="101" d="100"/>
        </p:scale>
        <p:origin x="-43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3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7201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31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91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44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04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886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26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4396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673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48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hyperlink" Target="https://www.ok.ru/sevskaya.pravda" TargetMode="External"/><Relationship Id="rId7" Type="http://schemas.openxmlformats.org/officeDocument/2006/relationships/image" Target="../media/image5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3F1AAC5-AF1F-4E21-9896-63D09D6155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2064" y="1260091"/>
            <a:ext cx="7815072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600"/>
              </a:lnSpc>
            </a:pPr>
            <a:r>
              <a:rPr lang="ru-RU" sz="5400" b="1" dirty="0" smtClean="0">
                <a:ln w="3175">
                  <a:solidFill>
                    <a:schemeClr val="bg1"/>
                  </a:solidFill>
                </a:ln>
                <a:solidFill>
                  <a:srgbClr val="972B01"/>
                </a:solidFill>
                <a:effectLst>
                  <a:glow rad="355600">
                    <a:schemeClr val="bg1">
                      <a:alpha val="65000"/>
                    </a:schemeClr>
                  </a:glow>
                </a:effectLst>
                <a:latin typeface="Lobster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Отчет за </a:t>
            </a:r>
            <a:r>
              <a:rPr lang="en-US" sz="5400" b="1" dirty="0" smtClean="0">
                <a:ln w="3175">
                  <a:solidFill>
                    <a:schemeClr val="bg1"/>
                  </a:solidFill>
                </a:ln>
                <a:solidFill>
                  <a:srgbClr val="972B01"/>
                </a:solidFill>
                <a:effectLst>
                  <a:glow rad="355600">
                    <a:schemeClr val="bg1">
                      <a:alpha val="65000"/>
                    </a:schemeClr>
                  </a:glow>
                </a:effectLst>
                <a:latin typeface="Lobster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ru-RU" sz="5400" b="1" dirty="0" smtClean="0">
                <a:ln w="3175">
                  <a:solidFill>
                    <a:schemeClr val="bg1"/>
                  </a:solidFill>
                </a:ln>
                <a:solidFill>
                  <a:srgbClr val="972B01"/>
                </a:solidFill>
                <a:effectLst>
                  <a:glow rad="355600">
                    <a:schemeClr val="bg1">
                      <a:alpha val="65000"/>
                    </a:schemeClr>
                  </a:glow>
                </a:effectLst>
                <a:latin typeface="Lobster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четверть по воспитательной работе</a:t>
            </a:r>
            <a:endParaRPr lang="ru-RU" sz="5400" b="1" dirty="0">
              <a:ln w="3175">
                <a:solidFill>
                  <a:schemeClr val="bg1"/>
                </a:solidFill>
              </a:ln>
              <a:solidFill>
                <a:srgbClr val="972B01"/>
              </a:solidFill>
              <a:effectLst>
                <a:glow rad="355600">
                  <a:schemeClr val="bg1">
                    <a:alpha val="65000"/>
                  </a:schemeClr>
                </a:glow>
              </a:effectLst>
              <a:latin typeface="Lobster" panose="0200050600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8096" y="3105834"/>
            <a:ext cx="8705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Автор</a:t>
            </a:r>
            <a:r>
              <a:rPr lang="ru-RU" sz="2400" dirty="0" smtClean="0"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: зам. директора по ВР: Борисенко В.А.</a:t>
            </a:r>
            <a:endParaRPr lang="ru-RU" sz="2400" dirty="0"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039" y="646176"/>
            <a:ext cx="4682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МОУ </a:t>
            </a:r>
            <a:r>
              <a:rPr lang="ru-RU" sz="2400" dirty="0" err="1" smtClean="0"/>
              <a:t>Билитуйская</a:t>
            </a:r>
            <a:r>
              <a:rPr lang="ru-RU" sz="2400" dirty="0" smtClean="0"/>
              <a:t> СОШ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1349" y="3676454"/>
            <a:ext cx="5788057" cy="256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53A646-B5D7-4AB3-987C-54CEDBA7A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21" y="97536"/>
            <a:ext cx="91358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868" y="699837"/>
            <a:ext cx="7644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20 по 21 сентября проведен «Кросс нации» (школьный этап)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59497" y="1102936"/>
            <a:ext cx="569850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5"/>
                </a:solidFill>
              </a:rPr>
              <a:t>Девочки 2012-2013 гг.</a:t>
            </a:r>
          </a:p>
          <a:p>
            <a:r>
              <a:rPr lang="ru-RU" sz="1200" dirty="0" smtClean="0"/>
              <a:t>1 место </a:t>
            </a:r>
            <a:r>
              <a:rPr lang="ru-RU" sz="1200" dirty="0" err="1" smtClean="0"/>
              <a:t>Елгина</a:t>
            </a:r>
            <a:r>
              <a:rPr lang="ru-RU" sz="1200" dirty="0" smtClean="0"/>
              <a:t> Анастасия 3а класс</a:t>
            </a:r>
          </a:p>
          <a:p>
            <a:r>
              <a:rPr lang="ru-RU" sz="1200" dirty="0" smtClean="0"/>
              <a:t>2 место Сажина Кристина 4 класс</a:t>
            </a:r>
          </a:p>
          <a:p>
            <a:r>
              <a:rPr lang="ru-RU" sz="1200" dirty="0" smtClean="0"/>
              <a:t>3 место </a:t>
            </a:r>
            <a:r>
              <a:rPr lang="ru-RU" sz="1200" dirty="0" err="1" smtClean="0"/>
              <a:t>Аюшеева</a:t>
            </a:r>
            <a:r>
              <a:rPr lang="ru-RU" sz="1200" dirty="0" smtClean="0"/>
              <a:t> Арина 3 б класс</a:t>
            </a:r>
          </a:p>
          <a:p>
            <a:r>
              <a:rPr lang="ru-RU" sz="1200" b="1" dirty="0" smtClean="0">
                <a:solidFill>
                  <a:schemeClr val="accent5"/>
                </a:solidFill>
              </a:rPr>
              <a:t>Мальчики 2012-2013 гг.</a:t>
            </a:r>
          </a:p>
          <a:p>
            <a:r>
              <a:rPr lang="ru-RU" sz="1200" dirty="0" smtClean="0"/>
              <a:t>1 место </a:t>
            </a:r>
            <a:r>
              <a:rPr lang="ru-RU" sz="1200" dirty="0" err="1" smtClean="0"/>
              <a:t>Мазур</a:t>
            </a:r>
            <a:r>
              <a:rPr lang="ru-RU" sz="1200" dirty="0" smtClean="0"/>
              <a:t> Максим 5 б класс</a:t>
            </a:r>
          </a:p>
          <a:p>
            <a:r>
              <a:rPr lang="ru-RU" sz="1200" dirty="0" smtClean="0"/>
              <a:t>2 место Леонтьев Павел 3 б класс</a:t>
            </a:r>
          </a:p>
          <a:p>
            <a:r>
              <a:rPr lang="ru-RU" sz="1200" dirty="0" smtClean="0"/>
              <a:t>3 место Захаров Степан 3 б класс</a:t>
            </a:r>
          </a:p>
          <a:p>
            <a:r>
              <a:rPr lang="ru-RU" sz="1200" dirty="0" smtClean="0"/>
              <a:t>4 место Дворников Максим 3 а класс.</a:t>
            </a:r>
          </a:p>
          <a:p>
            <a:r>
              <a:rPr lang="ru-RU" sz="1200" b="1" dirty="0" smtClean="0">
                <a:solidFill>
                  <a:schemeClr val="accent5"/>
                </a:solidFill>
              </a:rPr>
              <a:t>Девочки 2010-2011 гг.</a:t>
            </a:r>
          </a:p>
          <a:p>
            <a:r>
              <a:rPr lang="ru-RU" sz="1200" dirty="0" smtClean="0"/>
              <a:t>1 место Прозоровская София 5 б класс</a:t>
            </a:r>
          </a:p>
          <a:p>
            <a:r>
              <a:rPr lang="ru-RU" sz="1200" dirty="0" smtClean="0"/>
              <a:t>2 место Сажина Анна 6а класс</a:t>
            </a:r>
          </a:p>
          <a:p>
            <a:r>
              <a:rPr lang="ru-RU" sz="1200" b="1" dirty="0" smtClean="0">
                <a:solidFill>
                  <a:schemeClr val="accent5"/>
                </a:solidFill>
              </a:rPr>
              <a:t>Мальчики 2010-2011 гг.</a:t>
            </a:r>
          </a:p>
          <a:p>
            <a:r>
              <a:rPr lang="ru-RU" sz="1200" dirty="0" smtClean="0"/>
              <a:t>1 место Климов Денис  5 а класс</a:t>
            </a:r>
          </a:p>
          <a:p>
            <a:r>
              <a:rPr lang="ru-RU" sz="1200" dirty="0" smtClean="0"/>
              <a:t>2 место </a:t>
            </a:r>
            <a:r>
              <a:rPr lang="ru-RU" sz="1200" dirty="0" err="1" smtClean="0"/>
              <a:t>Аюшеев</a:t>
            </a:r>
            <a:r>
              <a:rPr lang="ru-RU" sz="1200" dirty="0" smtClean="0"/>
              <a:t> Анатолий 5 б класс</a:t>
            </a:r>
          </a:p>
          <a:p>
            <a:r>
              <a:rPr lang="ru-RU" sz="1200" dirty="0" smtClean="0"/>
              <a:t>3 место </a:t>
            </a:r>
            <a:r>
              <a:rPr lang="ru-RU" sz="1200" dirty="0" err="1" smtClean="0"/>
              <a:t>Гуфайзин</a:t>
            </a:r>
            <a:r>
              <a:rPr lang="ru-RU" sz="1200" dirty="0" smtClean="0"/>
              <a:t> Артем 5 а класс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74416" y="1131217"/>
            <a:ext cx="253581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chemeClr val="accent5"/>
                </a:solidFill>
              </a:rPr>
              <a:t>Мальчики 2007-2009 гг.</a:t>
            </a:r>
          </a:p>
          <a:p>
            <a:r>
              <a:rPr lang="ru-RU" sz="1100" dirty="0" smtClean="0"/>
              <a:t>1 место Прохоров Артем 9 б класс</a:t>
            </a:r>
          </a:p>
          <a:p>
            <a:r>
              <a:rPr lang="ru-RU" sz="1100" dirty="0" smtClean="0"/>
              <a:t>2 место </a:t>
            </a:r>
            <a:r>
              <a:rPr lang="ru-RU" sz="1100" dirty="0" err="1" smtClean="0"/>
              <a:t>Золотуев</a:t>
            </a:r>
            <a:r>
              <a:rPr lang="ru-RU" sz="1100" dirty="0" smtClean="0"/>
              <a:t> Данил 8 б класс</a:t>
            </a:r>
          </a:p>
          <a:p>
            <a:r>
              <a:rPr lang="ru-RU" sz="1100" dirty="0" smtClean="0"/>
              <a:t>3 место </a:t>
            </a:r>
            <a:r>
              <a:rPr lang="ru-RU" sz="1100" dirty="0" err="1" smtClean="0"/>
              <a:t>Елгин</a:t>
            </a:r>
            <a:r>
              <a:rPr lang="ru-RU" sz="1100" dirty="0" smtClean="0"/>
              <a:t> Александр 7а класс</a:t>
            </a:r>
          </a:p>
          <a:p>
            <a:r>
              <a:rPr lang="ru-RU" sz="1100" b="1" dirty="0" smtClean="0">
                <a:solidFill>
                  <a:schemeClr val="accent5"/>
                </a:solidFill>
              </a:rPr>
              <a:t>Девочки 2007-2009 гг.</a:t>
            </a:r>
          </a:p>
          <a:p>
            <a:r>
              <a:rPr lang="ru-RU" sz="1100" dirty="0" smtClean="0"/>
              <a:t>1 место У </a:t>
            </a:r>
            <a:r>
              <a:rPr lang="ru-RU" sz="1100" dirty="0" err="1" smtClean="0"/>
              <a:t>Долгор</a:t>
            </a:r>
            <a:r>
              <a:rPr lang="ru-RU" sz="1100" dirty="0" smtClean="0"/>
              <a:t> 9б класс</a:t>
            </a:r>
          </a:p>
          <a:p>
            <a:r>
              <a:rPr lang="ru-RU" sz="1100" dirty="0" smtClean="0"/>
              <a:t>2 место Кузнецова Анастасия 9 а класс</a:t>
            </a:r>
          </a:p>
          <a:p>
            <a:r>
              <a:rPr lang="ru-RU" sz="1100" dirty="0" smtClean="0"/>
              <a:t> 3 место Игумнова София 7б класс</a:t>
            </a:r>
          </a:p>
          <a:p>
            <a:r>
              <a:rPr lang="ru-RU" sz="1100" b="1" dirty="0" smtClean="0">
                <a:solidFill>
                  <a:schemeClr val="accent5"/>
                </a:solidFill>
              </a:rPr>
              <a:t>Мальчики 2005-2006 гг.</a:t>
            </a:r>
          </a:p>
          <a:p>
            <a:r>
              <a:rPr lang="ru-RU" sz="1100" dirty="0" smtClean="0"/>
              <a:t>1 место </a:t>
            </a:r>
            <a:r>
              <a:rPr lang="ru-RU" sz="1100" dirty="0" err="1" smtClean="0"/>
              <a:t>Галиев</a:t>
            </a:r>
            <a:r>
              <a:rPr lang="ru-RU" sz="1100" dirty="0" smtClean="0"/>
              <a:t> Данил 9 б класс</a:t>
            </a:r>
          </a:p>
          <a:p>
            <a:r>
              <a:rPr lang="ru-RU" sz="1100" dirty="0" smtClean="0"/>
              <a:t>2 место Башмаков Никита 10 класс</a:t>
            </a:r>
          </a:p>
          <a:p>
            <a:r>
              <a:rPr lang="ru-RU" sz="1100" b="1" dirty="0" smtClean="0">
                <a:solidFill>
                  <a:schemeClr val="accent5"/>
                </a:solidFill>
              </a:rPr>
              <a:t>Девушки 2005-2006 гг.</a:t>
            </a:r>
          </a:p>
          <a:p>
            <a:r>
              <a:rPr lang="ru-RU" sz="1100" dirty="0" smtClean="0"/>
              <a:t>1 место </a:t>
            </a:r>
            <a:r>
              <a:rPr lang="ru-RU" sz="1100" dirty="0" err="1" smtClean="0"/>
              <a:t>Купцова</a:t>
            </a:r>
            <a:r>
              <a:rPr lang="ru-RU" sz="1100" dirty="0" smtClean="0"/>
              <a:t> Анастасия 10 класс</a:t>
            </a:r>
          </a:p>
          <a:p>
            <a:r>
              <a:rPr lang="ru-RU" sz="1100" dirty="0" smtClean="0"/>
              <a:t>2 место </a:t>
            </a:r>
            <a:r>
              <a:rPr lang="ru-RU" sz="1100" dirty="0" err="1" smtClean="0"/>
              <a:t>Некрылова</a:t>
            </a:r>
            <a:r>
              <a:rPr lang="ru-RU" sz="1100" dirty="0" smtClean="0"/>
              <a:t> Руслана 10 класс</a:t>
            </a:r>
            <a:endParaRPr lang="ru-RU" sz="1100" dirty="0"/>
          </a:p>
        </p:txBody>
      </p:sp>
      <p:pic>
        <p:nvPicPr>
          <p:cNvPr id="7" name="Рисунок 6" descr="IMG_20220921_1714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9178" y="4128939"/>
            <a:ext cx="2978871" cy="2234153"/>
          </a:xfrm>
          <a:prstGeom prst="rect">
            <a:avLst/>
          </a:prstGeom>
        </p:spPr>
      </p:pic>
      <p:pic>
        <p:nvPicPr>
          <p:cNvPr id="8" name="Рисунок 7" descr="IMG_20220921_1729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8623" y="3544478"/>
            <a:ext cx="4100659" cy="2809187"/>
          </a:xfrm>
          <a:prstGeom prst="rect">
            <a:avLst/>
          </a:prstGeom>
        </p:spPr>
      </p:pic>
      <p:pic>
        <p:nvPicPr>
          <p:cNvPr id="9" name="Рисунок 8" descr="IMG_20220921_1728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63092" y="1027522"/>
            <a:ext cx="2036190" cy="249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8978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53A646-B5D7-4AB3-987C-54CEDBA7A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0670" y="0"/>
            <a:ext cx="91358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8375" y="560832"/>
            <a:ext cx="7575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23 сентября обучающиеся школы приняли участие в «Кроссе нации» (муниципальный этап)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IMG-decb5700fbd0d6dd78cea72aa282ab74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2363" y="1319752"/>
            <a:ext cx="3940404" cy="2724346"/>
          </a:xfrm>
          <a:prstGeom prst="rect">
            <a:avLst/>
          </a:prstGeom>
        </p:spPr>
      </p:pic>
      <p:pic>
        <p:nvPicPr>
          <p:cNvPr id="10" name="Рисунок 9" descr="IMG-c3fdc08f2d6181b1545af257895b0df7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52767" y="1310324"/>
            <a:ext cx="3267419" cy="3855563"/>
          </a:xfrm>
          <a:prstGeom prst="rect">
            <a:avLst/>
          </a:prstGeom>
        </p:spPr>
      </p:pic>
      <p:pic>
        <p:nvPicPr>
          <p:cNvPr id="11" name="Рисунок 10" descr="IMG_20220926_0741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01751">
            <a:off x="2687544" y="3742421"/>
            <a:ext cx="1879597" cy="2651561"/>
          </a:xfrm>
          <a:prstGeom prst="rect">
            <a:avLst/>
          </a:prstGeom>
        </p:spPr>
      </p:pic>
      <p:pic>
        <p:nvPicPr>
          <p:cNvPr id="12" name="Рисунок 11" descr="IMG_20220926_0750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7412" y="3525626"/>
            <a:ext cx="1923069" cy="2771480"/>
          </a:xfrm>
          <a:prstGeom prst="rect">
            <a:avLst/>
          </a:prstGeom>
        </p:spPr>
      </p:pic>
      <p:pic>
        <p:nvPicPr>
          <p:cNvPr id="13" name="Рисунок 12" descr="IMG_20220926_07505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612880">
            <a:off x="6721879" y="3762665"/>
            <a:ext cx="1924873" cy="269422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102936" y="4259996"/>
            <a:ext cx="14894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Личное первенство юноши 2007-2009 гг.</a:t>
            </a:r>
          </a:p>
          <a:p>
            <a:r>
              <a:rPr lang="ru-RU" sz="1200" dirty="0" smtClean="0"/>
              <a:t>1 место Прохоров Артем 9б класс</a:t>
            </a:r>
          </a:p>
          <a:p>
            <a:r>
              <a:rPr lang="ru-RU" sz="1200" dirty="0" smtClean="0"/>
              <a:t>Общекомандное 3 место начальная школа, средняя школа, основная школа.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635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53A646-B5D7-4AB3-987C-54CEDBA7A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21" y="97536"/>
            <a:ext cx="91358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4944" y="666988"/>
            <a:ext cx="7802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 октября – Всемирный День учителя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день учител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3289955"/>
            <a:ext cx="3617536" cy="3073137"/>
          </a:xfrm>
          <a:prstGeom prst="rect">
            <a:avLst/>
          </a:prstGeom>
        </p:spPr>
      </p:pic>
      <p:pic>
        <p:nvPicPr>
          <p:cNvPr id="13" name="Рисунок 12" descr="день учителя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4953" y="3214540"/>
            <a:ext cx="3714903" cy="3167406"/>
          </a:xfrm>
          <a:prstGeom prst="rect">
            <a:avLst/>
          </a:prstGeom>
        </p:spPr>
      </p:pic>
      <p:pic>
        <p:nvPicPr>
          <p:cNvPr id="14" name="Рисунок 13" descr="день учителя.jpg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3001" y="1074655"/>
            <a:ext cx="3645816" cy="2271859"/>
          </a:xfrm>
          <a:prstGeom prst="rect">
            <a:avLst/>
          </a:prstGeom>
        </p:spPr>
      </p:pic>
      <p:pic>
        <p:nvPicPr>
          <p:cNvPr id="15" name="Рисунок 14" descr="день учителя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1046375"/>
            <a:ext cx="3799002" cy="231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22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53A646-B5D7-4AB3-987C-54CEDBA7A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21" y="97536"/>
            <a:ext cx="91358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620" y="764524"/>
            <a:ext cx="780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Выставка рисунков ко дню учителя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_20221003_0829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0961" y="1131216"/>
            <a:ext cx="7258639" cy="533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201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53A646-B5D7-4AB3-987C-54CEDBA7A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21" y="97536"/>
            <a:ext cx="91358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4672" y="599039"/>
            <a:ext cx="755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 октября обучающиеся выезжали на муниципальный этап краевой спартакиады школьников по легкой атлетике среди учащихся 2008-2009 гг.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2108" y="1414022"/>
            <a:ext cx="25640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На соревнования выезжали:</a:t>
            </a:r>
          </a:p>
          <a:p>
            <a:pPr marL="342900" indent="-342900">
              <a:buAutoNum type="arabicPeriod"/>
            </a:pPr>
            <a:r>
              <a:rPr lang="ru-RU" sz="1400" dirty="0" err="1" smtClean="0"/>
              <a:t>Семайкин</a:t>
            </a:r>
            <a:r>
              <a:rPr lang="ru-RU" sz="1400" dirty="0" smtClean="0"/>
              <a:t> Б. 8б класс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Третьяков Д. 7 б класс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Черепанов Л. 7 б. класс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Сурков М. 8 а класс</a:t>
            </a:r>
          </a:p>
          <a:p>
            <a:pPr marL="342900" indent="-342900">
              <a:buAutoNum type="arabicPeriod"/>
            </a:pPr>
            <a:r>
              <a:rPr lang="ru-RU" sz="1400" dirty="0" err="1" smtClean="0"/>
              <a:t>Елгин</a:t>
            </a:r>
            <a:r>
              <a:rPr lang="ru-RU" sz="1400" dirty="0" smtClean="0"/>
              <a:t> А. 7 а класс</a:t>
            </a:r>
          </a:p>
          <a:p>
            <a:pPr marL="342900" indent="-342900">
              <a:buAutoNum type="arabicPeriod"/>
            </a:pPr>
            <a:r>
              <a:rPr lang="ru-RU" sz="1400" dirty="0" err="1" smtClean="0"/>
              <a:t>Шейхова</a:t>
            </a:r>
            <a:r>
              <a:rPr lang="ru-RU" sz="1400" dirty="0" smtClean="0"/>
              <a:t> С. 7 а класс</a:t>
            </a:r>
          </a:p>
          <a:p>
            <a:pPr marL="342900" indent="-342900">
              <a:buAutoNum type="arabicPeriod"/>
            </a:pPr>
            <a:r>
              <a:rPr lang="ru-RU" sz="1400" dirty="0" err="1" smtClean="0"/>
              <a:t>Каретина</a:t>
            </a:r>
            <a:r>
              <a:rPr lang="ru-RU" sz="1400" dirty="0" smtClean="0"/>
              <a:t> А. 8 б класс</a:t>
            </a:r>
          </a:p>
          <a:p>
            <a:pPr marL="342900" indent="-342900">
              <a:buAutoNum type="arabicPeriod"/>
            </a:pPr>
            <a:r>
              <a:rPr lang="ru-RU" sz="1400" dirty="0" err="1" smtClean="0"/>
              <a:t>Заварзина</a:t>
            </a:r>
            <a:r>
              <a:rPr lang="ru-RU" sz="1400" dirty="0" smtClean="0"/>
              <a:t> А. 7 б класс</a:t>
            </a:r>
          </a:p>
          <a:p>
            <a:pPr marL="342900" indent="-342900">
              <a:buAutoNum type="arabicPeriod"/>
            </a:pPr>
            <a:r>
              <a:rPr lang="ru-RU" sz="1400" dirty="0" err="1" smtClean="0"/>
              <a:t>Болотова</a:t>
            </a:r>
            <a:r>
              <a:rPr lang="ru-RU" sz="1400" dirty="0" smtClean="0"/>
              <a:t> С. 8 б класс</a:t>
            </a:r>
          </a:p>
          <a:p>
            <a:pPr marL="342900" indent="-342900">
              <a:buAutoNum type="arabicPeriod"/>
            </a:pPr>
            <a:r>
              <a:rPr lang="ru-RU" sz="1400" dirty="0" err="1" smtClean="0"/>
              <a:t>Миненкова</a:t>
            </a:r>
            <a:r>
              <a:rPr lang="ru-RU" sz="1400" dirty="0" smtClean="0"/>
              <a:t> П. 8 б класс</a:t>
            </a:r>
          </a:p>
          <a:p>
            <a:pPr marL="342900" indent="-342900"/>
            <a:r>
              <a:rPr lang="ru-RU" sz="1400" dirty="0" smtClean="0"/>
              <a:t>Метание мяча на дальность</a:t>
            </a:r>
          </a:p>
          <a:p>
            <a:pPr marL="342900" indent="-342900"/>
            <a:r>
              <a:rPr lang="ru-RU" sz="1400" dirty="0" smtClean="0"/>
              <a:t> (150 гр. юноши)</a:t>
            </a:r>
          </a:p>
          <a:p>
            <a:pPr marL="342900" indent="-342900"/>
            <a:r>
              <a:rPr lang="ru-RU" sz="1400" b="1" dirty="0" err="1" smtClean="0">
                <a:solidFill>
                  <a:srgbClr val="0070C0"/>
                </a:solidFill>
              </a:rPr>
              <a:t>Суроков</a:t>
            </a:r>
            <a:r>
              <a:rPr lang="ru-RU" sz="1400" b="1" dirty="0" smtClean="0">
                <a:solidFill>
                  <a:srgbClr val="0070C0"/>
                </a:solidFill>
              </a:rPr>
              <a:t> М. 2 место</a:t>
            </a:r>
          </a:p>
          <a:p>
            <a:pPr marL="342900" indent="-342900"/>
            <a:r>
              <a:rPr lang="ru-RU" sz="1400" dirty="0" smtClean="0"/>
              <a:t>Бег 400 м (юноши)</a:t>
            </a:r>
          </a:p>
          <a:p>
            <a:pPr marL="342900" indent="-342900"/>
            <a:r>
              <a:rPr lang="ru-RU" sz="1400" b="1" dirty="0" err="1" smtClean="0">
                <a:solidFill>
                  <a:srgbClr val="0070C0"/>
                </a:solidFill>
              </a:rPr>
              <a:t>Семайкин</a:t>
            </a:r>
            <a:r>
              <a:rPr lang="ru-RU" sz="1400" b="1" dirty="0" smtClean="0">
                <a:solidFill>
                  <a:srgbClr val="0070C0"/>
                </a:solidFill>
              </a:rPr>
              <a:t> Б. 3 место</a:t>
            </a:r>
          </a:p>
          <a:p>
            <a:pPr marL="342900" indent="-342900"/>
            <a:r>
              <a:rPr lang="ru-RU" sz="1400" dirty="0" smtClean="0"/>
              <a:t>Эстафета 4х100 (юноши)</a:t>
            </a:r>
          </a:p>
          <a:p>
            <a:pPr marL="342900" indent="-342900"/>
            <a:r>
              <a:rPr lang="ru-RU" sz="1400" b="1" dirty="0" smtClean="0">
                <a:solidFill>
                  <a:srgbClr val="0070C0"/>
                </a:solidFill>
              </a:rPr>
              <a:t>Общекомандное 3 место</a:t>
            </a:r>
            <a:endParaRPr lang="ru-RU" sz="1400" b="1" dirty="0">
              <a:solidFill>
                <a:srgbClr val="0070C0"/>
              </a:solidFill>
            </a:endParaRPr>
          </a:p>
        </p:txBody>
      </p:sp>
      <p:pic>
        <p:nvPicPr>
          <p:cNvPr id="10" name="Рисунок 9" descr="легкая атлетика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9204" y="1168923"/>
            <a:ext cx="2630078" cy="2422689"/>
          </a:xfrm>
          <a:prstGeom prst="rect">
            <a:avLst/>
          </a:prstGeom>
        </p:spPr>
      </p:pic>
      <p:pic>
        <p:nvPicPr>
          <p:cNvPr id="11" name="Рисунок 10" descr="легкая атлети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3394" y="1159498"/>
            <a:ext cx="2667785" cy="2403834"/>
          </a:xfrm>
          <a:prstGeom prst="rect">
            <a:avLst/>
          </a:prstGeom>
        </p:spPr>
      </p:pic>
      <p:pic>
        <p:nvPicPr>
          <p:cNvPr id="12" name="Рисунок 11" descr="легкая атлетика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5571" y="3252246"/>
            <a:ext cx="3082565" cy="2243579"/>
          </a:xfrm>
          <a:prstGeom prst="rect">
            <a:avLst/>
          </a:prstGeom>
        </p:spPr>
      </p:pic>
      <p:pic>
        <p:nvPicPr>
          <p:cNvPr id="13" name="Рисунок 12" descr="легкая атлетика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56843" y="3214540"/>
            <a:ext cx="1498861" cy="2403835"/>
          </a:xfrm>
          <a:prstGeom prst="rect">
            <a:avLst/>
          </a:prstGeom>
        </p:spPr>
      </p:pic>
      <p:pic>
        <p:nvPicPr>
          <p:cNvPr id="14" name="Рисунок 13" descr="легкая атлетика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14539" y="3421930"/>
            <a:ext cx="1508289" cy="235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407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53A646-B5D7-4AB3-987C-54CEDBA7A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21" y="97536"/>
            <a:ext cx="91358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905" y="473780"/>
            <a:ext cx="759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 октября проведен субботник по очистке территории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субботник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8668" y="989814"/>
            <a:ext cx="3714161" cy="2450970"/>
          </a:xfrm>
          <a:prstGeom prst="rect">
            <a:avLst/>
          </a:prstGeom>
        </p:spPr>
      </p:pic>
      <p:pic>
        <p:nvPicPr>
          <p:cNvPr id="10" name="Рисунок 9" descr="субботник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4548" y="980388"/>
            <a:ext cx="3506772" cy="2479249"/>
          </a:xfrm>
          <a:prstGeom prst="rect">
            <a:avLst/>
          </a:prstGeom>
        </p:spPr>
      </p:pic>
      <p:pic>
        <p:nvPicPr>
          <p:cNvPr id="11" name="Рисунок 10" descr="субботник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8668" y="3412503"/>
            <a:ext cx="3667027" cy="2743198"/>
          </a:xfrm>
          <a:prstGeom prst="rect">
            <a:avLst/>
          </a:prstGeom>
        </p:spPr>
      </p:pic>
      <p:pic>
        <p:nvPicPr>
          <p:cNvPr id="12" name="Рисунок 11" descr="субботник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7413" y="3374796"/>
            <a:ext cx="3563333" cy="279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534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53A646-B5D7-4AB3-987C-54CEDBA7A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21" y="97536"/>
            <a:ext cx="91358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5788" y="750326"/>
            <a:ext cx="7400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 октября обучающиеся приняли участие в мероприятии, посвященному дню пожилого человека «Золотая молодежь»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3168" y="1645920"/>
            <a:ext cx="7315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Кашина В. 8 б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.,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Беляева А. 5 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.,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Прозоровская С. 5 б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.,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Прозоровская Е. 6 б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.,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Иванов К. 3 б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.,</a:t>
            </a:r>
          </a:p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Бубнова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А. 5 б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221009_214156_8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254" y="3044857"/>
            <a:ext cx="2168165" cy="3271101"/>
          </a:xfrm>
          <a:prstGeom prst="rect">
            <a:avLst/>
          </a:prstGeom>
        </p:spPr>
      </p:pic>
      <p:pic>
        <p:nvPicPr>
          <p:cNvPr id="6" name="Рисунок 5" descr="IMG_20221009_214213_8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1705" y="1414021"/>
            <a:ext cx="2622658" cy="4901938"/>
          </a:xfrm>
          <a:prstGeom prst="rect">
            <a:avLst/>
          </a:prstGeom>
        </p:spPr>
      </p:pic>
      <p:pic>
        <p:nvPicPr>
          <p:cNvPr id="7" name="Рисунок 6" descr="IMG_20221009_214205_8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6083" y="1414021"/>
            <a:ext cx="2696065" cy="49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5667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53A646-B5D7-4AB3-987C-54CEDBA7A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8045" y="484923"/>
            <a:ext cx="68760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 октября проведен повторно субботник по очистке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территории (в субботнике приняли участие обучающиеся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10-11 классов)</a:t>
            </a: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42846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107916" rIns="114264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4" descr="Севская правда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43413" y="-935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5" descr="https://www.ok.ru/dk?cmd=dll4mJRP9OTT_RXs&amp;val=06UJgPUB-bXLbBzASyVxyaw5XXz49Huaaq5N_ySml-4&amp;a=PHOTO_VIEW&amp;gwt.requested=185ac908"/>
          <p:cNvSpPr>
            <a:spLocks noChangeAspect="1" noChangeArrowheads="1"/>
          </p:cNvSpPr>
          <p:nvPr/>
        </p:nvSpPr>
        <p:spPr bwMode="auto">
          <a:xfrm>
            <a:off x="28575" y="8604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9" descr="https://rs.mail.ru/d32753979.gif"/>
          <p:cNvSpPr>
            <a:spLocks noChangeAspect="1" noChangeArrowheads="1"/>
          </p:cNvSpPr>
          <p:nvPr/>
        </p:nvSpPr>
        <p:spPr bwMode="auto">
          <a:xfrm>
            <a:off x="120650" y="-2047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52400" y="152400"/>
            <a:ext cx="42846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152400" y="15240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107916" rIns="114264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56" name="Picture 12" descr="Севская правда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95813" y="-7826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3" descr="https://www.ok.ru/dk?cmd=dll4mJRP9OTT_RXs&amp;val=06UJgPUB-bXLbBzASyVxyaw5XXz49Huaaq5N_ySml-4&amp;a=PHOTO_VIEW&amp;gwt.requested=185ac908"/>
          <p:cNvSpPr>
            <a:spLocks noChangeAspect="1" noChangeArrowheads="1"/>
          </p:cNvSpPr>
          <p:nvPr/>
        </p:nvSpPr>
        <p:spPr bwMode="auto">
          <a:xfrm>
            <a:off x="180975" y="10128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7" descr="https://rs.mail.ru/d32753979.gif"/>
          <p:cNvSpPr>
            <a:spLocks noChangeAspect="1" noChangeArrowheads="1"/>
          </p:cNvSpPr>
          <p:nvPr/>
        </p:nvSpPr>
        <p:spPr bwMode="auto">
          <a:xfrm>
            <a:off x="273050" y="-523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 descr="IMG_20221014_1526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2362" y="1442302"/>
            <a:ext cx="3497345" cy="2234152"/>
          </a:xfrm>
          <a:prstGeom prst="rect">
            <a:avLst/>
          </a:prstGeom>
        </p:spPr>
      </p:pic>
      <p:pic>
        <p:nvPicPr>
          <p:cNvPr id="20" name="Рисунок 19" descr="IMG_20221014_1526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15439" y="1423448"/>
            <a:ext cx="3685881" cy="2205872"/>
          </a:xfrm>
          <a:prstGeom prst="rect">
            <a:avLst/>
          </a:prstGeom>
        </p:spPr>
      </p:pic>
      <p:pic>
        <p:nvPicPr>
          <p:cNvPr id="21" name="Рисунок 20" descr="IMG_20221014_1525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3509" y="3572758"/>
            <a:ext cx="3421929" cy="2667787"/>
          </a:xfrm>
          <a:prstGeom prst="rect">
            <a:avLst/>
          </a:prstGeom>
        </p:spPr>
      </p:pic>
      <p:pic>
        <p:nvPicPr>
          <p:cNvPr id="22" name="Рисунок 21" descr="IMG_20221014_15490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40025" y="3526903"/>
            <a:ext cx="3780147" cy="27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75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53A646-B5D7-4AB3-987C-54CEDBA7A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21" y="97536"/>
            <a:ext cx="91358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7228" y="583274"/>
            <a:ext cx="7217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 октября обучающиеся 5-11 классов посетили СД п.ст. Билитуй. Организован просмотр художественного фильма «Солдаты»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221013_0752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584" y="1282045"/>
            <a:ext cx="3940403" cy="2356701"/>
          </a:xfrm>
          <a:prstGeom prst="rect">
            <a:avLst/>
          </a:prstGeom>
        </p:spPr>
      </p:pic>
      <p:pic>
        <p:nvPicPr>
          <p:cNvPr id="6" name="Рисунок 5" descr="20221015_1427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9134" y="1291473"/>
            <a:ext cx="3827282" cy="2460396"/>
          </a:xfrm>
          <a:prstGeom prst="rect">
            <a:avLst/>
          </a:prstGeom>
        </p:spPr>
      </p:pic>
      <p:pic>
        <p:nvPicPr>
          <p:cNvPr id="7" name="Рисунок 6" descr="20221015_1429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729" y="3648172"/>
            <a:ext cx="3968685" cy="2714919"/>
          </a:xfrm>
          <a:prstGeom prst="rect">
            <a:avLst/>
          </a:prstGeom>
        </p:spPr>
      </p:pic>
      <p:pic>
        <p:nvPicPr>
          <p:cNvPr id="8" name="Рисунок 7" descr="20221015_1428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56841" y="3648174"/>
            <a:ext cx="3780149" cy="27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715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53A646-B5D7-4AB3-987C-54CEDBA7A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21" y="97536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57459" y="716438"/>
            <a:ext cx="6645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10 по 22 октября проведена акция «Все для фронта»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5546" y="1159498"/>
            <a:ext cx="2168165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акции приняли участие:</a:t>
            </a:r>
          </a:p>
          <a:p>
            <a:pPr marL="342900" indent="-342900">
              <a:buAutoNum type="arabicPeriod"/>
            </a:pP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Мазур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Э. 11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Мазур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М. 5 б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олгор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9б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Сафонова В. 10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Купцова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А. 10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Аюшеев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Д. 8б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Борисенко И. 3б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Олохова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А. 4а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Бугаева В. 8б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Аюшеева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А. 3б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Аюшеева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В. 8а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Молоствова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Л.Г.</a:t>
            </a:r>
          </a:p>
          <a:p>
            <a:pPr marL="342900" indent="-342900">
              <a:buAutoNum type="arabicPeriod"/>
            </a:pP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Таракановская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А. 7а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Дылгирова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С. 4а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Ушакова Е. 4а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Архипова М. 3б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Давыдова Д. 4а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Комарова Т.  4а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Дворников М. 3а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5" name="Рисунок 4" descr="IMG_20221021_1259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9332" y="1121790"/>
            <a:ext cx="3167262" cy="2828041"/>
          </a:xfrm>
          <a:prstGeom prst="rect">
            <a:avLst/>
          </a:prstGeom>
        </p:spPr>
      </p:pic>
      <p:pic>
        <p:nvPicPr>
          <p:cNvPr id="6" name="Рисунок 5" descr="IMG_20221024_132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8328" y="1112362"/>
            <a:ext cx="2431528" cy="2686639"/>
          </a:xfrm>
          <a:prstGeom prst="rect">
            <a:avLst/>
          </a:prstGeom>
        </p:spPr>
      </p:pic>
      <p:pic>
        <p:nvPicPr>
          <p:cNvPr id="7" name="Рисунок 6" descr="IMG_20221021_1311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18614" y="3553905"/>
            <a:ext cx="2305443" cy="2799761"/>
          </a:xfrm>
          <a:prstGeom prst="rect">
            <a:avLst/>
          </a:prstGeom>
        </p:spPr>
      </p:pic>
      <p:pic>
        <p:nvPicPr>
          <p:cNvPr id="8" name="Рисунок 7" descr="-5366587775979208938_1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83084" y="3553905"/>
            <a:ext cx="3506771" cy="27903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1F5F740-D29C-47FC-AC1D-7F721D1264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08555" y="1462868"/>
            <a:ext cx="22945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53658"/>
            <a:ext cx="47300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4000" b="1" dirty="0">
              <a:ln w="9525">
                <a:noFill/>
              </a:ln>
              <a:solidFill>
                <a:schemeClr val="accent2">
                  <a:lumMod val="50000"/>
                </a:schemeClr>
              </a:solidFill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719328" y="760393"/>
            <a:ext cx="7620000" cy="47863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Современный   национальный воспитательный    идеал </a:t>
            </a:r>
            <a:r>
              <a:rPr lang="ru-RU" dirty="0" smtClean="0"/>
              <a:t> </a:t>
            </a:r>
          </a:p>
          <a:p>
            <a:pPr>
              <a:buFont typeface="Wingdings" pitchFamily="2" charset="2"/>
              <a:buNone/>
            </a:pPr>
            <a:r>
              <a:rPr lang="ru-RU" dirty="0" smtClean="0"/>
              <a:t>— </a:t>
            </a:r>
            <a:r>
              <a:rPr lang="ru-RU" sz="2400" dirty="0" smtClean="0"/>
              <a:t>это высоконравственный, творческий, компетентный гражданин России, принимающий судьбу Отечества как свою личную, осознающий ответственность за настоящее и будущее своей  страны, укоренённый в духовных и культурных традициях многонационального народа Российской Федерации.</a:t>
            </a:r>
          </a:p>
          <a:p>
            <a:endParaRPr lang="ru-RU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28351" y="4419327"/>
            <a:ext cx="378618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53A646-B5D7-4AB3-987C-54CEDBA7A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21" y="97536"/>
            <a:ext cx="91358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2176" y="975360"/>
            <a:ext cx="3218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Классные часы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39528" y="1453416"/>
            <a:ext cx="718044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 сентября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/>
              <a:t>Начальная школа:  «Я и моя школа»</a:t>
            </a:r>
          </a:p>
          <a:p>
            <a:r>
              <a:rPr lang="ru-RU" dirty="0" smtClean="0"/>
              <a:t>5-7 классы: «Мои таланты»</a:t>
            </a:r>
          </a:p>
          <a:p>
            <a:r>
              <a:rPr lang="ru-RU" dirty="0" smtClean="0"/>
              <a:t>8-9 классы «Мои обязанности и права перед государством»</a:t>
            </a:r>
          </a:p>
          <a:p>
            <a:r>
              <a:rPr lang="ru-RU" dirty="0" smtClean="0"/>
              <a:t>10-11 классы: «Россия- моя гордость» 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Проведение классных часов в рамках проекта «Разговоры о важном»: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5 сентября   </a:t>
            </a:r>
            <a:r>
              <a:rPr lang="ru-RU" dirty="0" smtClean="0"/>
              <a:t>«День Знаний».  Выступление участника боевых действий СВО Меркулова А. перед учащимися 10-11 классов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12 сентября </a:t>
            </a:r>
            <a:r>
              <a:rPr lang="ru-RU" dirty="0" smtClean="0"/>
              <a:t>«Наша страна-Россия»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19 сентября </a:t>
            </a:r>
            <a:r>
              <a:rPr lang="ru-RU" dirty="0" smtClean="0"/>
              <a:t>165-летие со дня рождения К.Э. Циолковского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26 сентября </a:t>
            </a:r>
            <a:r>
              <a:rPr lang="ru-RU" dirty="0" smtClean="0"/>
              <a:t>«День пожилых людей»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3 октября     </a:t>
            </a:r>
            <a:r>
              <a:rPr lang="ru-RU" dirty="0" smtClean="0"/>
              <a:t>«День учителя»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10 октября   </a:t>
            </a:r>
            <a:r>
              <a:rPr lang="ru-RU" dirty="0" smtClean="0"/>
              <a:t>«День отца»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17 октября   </a:t>
            </a:r>
            <a:r>
              <a:rPr lang="ru-RU" dirty="0" smtClean="0"/>
              <a:t>«День музыки»</a:t>
            </a:r>
          </a:p>
          <a:p>
            <a:endParaRPr lang="ru-RU" dirty="0" smtClean="0"/>
          </a:p>
          <a:p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7437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53A646-B5D7-4AB3-987C-54CEDBA7A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21" y="97536"/>
            <a:ext cx="91358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4971" y="612046"/>
            <a:ext cx="5442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Собрания совета старшеклассников «Лидер»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2363" y="1206631"/>
            <a:ext cx="574563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 сентября</a:t>
            </a:r>
          </a:p>
          <a:p>
            <a:r>
              <a:rPr lang="ru-RU" dirty="0" smtClean="0"/>
              <a:t>Повестка:</a:t>
            </a:r>
          </a:p>
          <a:p>
            <a:pPr lvl="0"/>
            <a:r>
              <a:rPr lang="ru-RU" dirty="0" smtClean="0"/>
              <a:t>1.Выборы президента школы.</a:t>
            </a:r>
          </a:p>
          <a:p>
            <a:r>
              <a:rPr lang="ru-RU" dirty="0" smtClean="0"/>
              <a:t>2.Посвящение в старшеклассники.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13 сентября</a:t>
            </a:r>
          </a:p>
          <a:p>
            <a:r>
              <a:rPr lang="ru-RU" dirty="0" smtClean="0"/>
              <a:t>Повестка:</a:t>
            </a:r>
          </a:p>
          <a:p>
            <a:pPr lvl="0"/>
            <a:r>
              <a:rPr lang="ru-RU" dirty="0" smtClean="0"/>
              <a:t>1. День учителя.</a:t>
            </a:r>
          </a:p>
          <a:p>
            <a:r>
              <a:rPr lang="ru-RU" dirty="0" smtClean="0"/>
              <a:t>2. Разное.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19 октября</a:t>
            </a:r>
          </a:p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Повестка:</a:t>
            </a:r>
          </a:p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1. Ознакомление с «Положением об ученическом совете».</a:t>
            </a:r>
          </a:p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2. Распределение полномочий.</a:t>
            </a:r>
          </a:p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3. Разное.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941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53A646-B5D7-4AB3-987C-54CEDBA7A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21" y="97536"/>
            <a:ext cx="9135879" cy="6858000"/>
          </a:xfrm>
          <a:prstGeom prst="rect">
            <a:avLst/>
          </a:prstGeom>
        </p:spPr>
      </p:pic>
      <p:pic>
        <p:nvPicPr>
          <p:cNvPr id="13314" name="Picture 2" descr="http://900igr.net/up/datas/152243/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5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12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53A646-B5D7-4AB3-987C-54CEDBA7A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21" y="97536"/>
            <a:ext cx="91358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2928" y="816864"/>
            <a:ext cx="3621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1 сентября – День знаний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1263192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Линейка проведена в 2 этапа: </a:t>
            </a:r>
          </a:p>
          <a:p>
            <a:r>
              <a:rPr lang="ru-RU" dirty="0" smtClean="0"/>
              <a:t>- для 1-х,5-х, 9-х, 10 и 11 классов;</a:t>
            </a:r>
          </a:p>
          <a:p>
            <a:r>
              <a:rPr lang="ru-RU" dirty="0" smtClean="0"/>
              <a:t>- для 2-х,3-х,4-х,6-х,7-х,8-х классов.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4338" y="2158738"/>
            <a:ext cx="3346516" cy="21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1427" y="2177592"/>
            <a:ext cx="3570575" cy="207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3765" y="3968685"/>
            <a:ext cx="3733014" cy="222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0280" y="3978110"/>
            <a:ext cx="3553905" cy="221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686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53A646-B5D7-4AB3-987C-54CEDBA7A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2750" y="497115"/>
            <a:ext cx="69149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9 сентября МОУ </a:t>
            </a:r>
            <a:r>
              <a:rPr lang="ru-RU" sz="2000" b="1" dirty="0" err="1" smtClean="0">
                <a:solidFill>
                  <a:srgbClr val="C00000"/>
                </a:solidFill>
              </a:rPr>
              <a:t>Билитуйская</a:t>
            </a:r>
            <a:r>
              <a:rPr lang="ru-RU" sz="2000" b="1" dirty="0" smtClean="0">
                <a:solidFill>
                  <a:srgbClr val="C00000"/>
                </a:solidFill>
              </a:rPr>
              <a:t> СОШ приняла участие в торжественном открытии мемориальной доски участнику СВО </a:t>
            </a:r>
            <a:r>
              <a:rPr lang="ru-RU" sz="2000" b="1" dirty="0" err="1" smtClean="0">
                <a:solidFill>
                  <a:srgbClr val="C00000"/>
                </a:solidFill>
              </a:rPr>
              <a:t>Козулину</a:t>
            </a:r>
            <a:r>
              <a:rPr lang="ru-RU" sz="2000" b="1" dirty="0" smtClean="0">
                <a:solidFill>
                  <a:srgbClr val="C00000"/>
                </a:solidFill>
              </a:rPr>
              <a:t> Виктору Сергеевичу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3320" y="1602557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Ведущие: Федорова К.А., </a:t>
            </a:r>
            <a:r>
              <a:rPr lang="ru-RU" dirty="0" err="1" smtClean="0"/>
              <a:t>Влавацкая</a:t>
            </a:r>
            <a:r>
              <a:rPr lang="ru-RU" dirty="0" smtClean="0"/>
              <a:t> Е.В.</a:t>
            </a:r>
          </a:p>
          <a:p>
            <a:r>
              <a:rPr lang="ru-RU" dirty="0" smtClean="0"/>
              <a:t>Стихи читали: Климов Д., Бугаева В. </a:t>
            </a:r>
          </a:p>
          <a:p>
            <a:r>
              <a:rPr lang="ru-RU" dirty="0" smtClean="0"/>
              <a:t>Песню исполнила: Иванова К.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2874" y="2479249"/>
            <a:ext cx="3120272" cy="194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9001" y="1904215"/>
            <a:ext cx="3157733" cy="198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8241" y="3941697"/>
            <a:ext cx="3412205" cy="242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9452" y="4458878"/>
            <a:ext cx="3418788" cy="192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8199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53A646-B5D7-4AB3-987C-54CEDBA7A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21" y="97536"/>
            <a:ext cx="91358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908" y="593471"/>
            <a:ext cx="77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 сентября коллектив и обучающиеся школы приняли участие в мероприятии «День села» 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6949" y="1253767"/>
            <a:ext cx="43457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Спортивные соревнования:</a:t>
            </a:r>
          </a:p>
          <a:p>
            <a:r>
              <a:rPr lang="ru-RU" sz="1600" dirty="0" smtClean="0"/>
              <a:t>-шашечный турнир (</a:t>
            </a:r>
            <a:r>
              <a:rPr lang="ru-RU" sz="1600" dirty="0" err="1" smtClean="0"/>
              <a:t>Коунева</a:t>
            </a:r>
            <a:r>
              <a:rPr lang="ru-RU" sz="1600" dirty="0" smtClean="0"/>
              <a:t> В.Г.)</a:t>
            </a:r>
          </a:p>
          <a:p>
            <a:r>
              <a:rPr lang="ru-RU" sz="1600" dirty="0" smtClean="0"/>
              <a:t>- соревнования для маленьких (Игнатьева И.Н., Борисенко В.А.)</a:t>
            </a:r>
          </a:p>
          <a:p>
            <a:r>
              <a:rPr lang="ru-RU" sz="1600" dirty="0" smtClean="0"/>
              <a:t>- волейбол (Климов Н.С.)</a:t>
            </a:r>
          </a:p>
          <a:p>
            <a:r>
              <a:rPr lang="ru-RU" sz="1600" dirty="0" smtClean="0"/>
              <a:t>- Мини футбол (</a:t>
            </a:r>
            <a:r>
              <a:rPr lang="ru-RU" sz="1600" dirty="0" err="1" smtClean="0"/>
              <a:t>Цырендашиев</a:t>
            </a:r>
            <a:r>
              <a:rPr lang="ru-RU" sz="1600" dirty="0" smtClean="0"/>
              <a:t> Т.Э.)</a:t>
            </a:r>
          </a:p>
          <a:p>
            <a:r>
              <a:rPr lang="ru-RU" sz="1600" dirty="0" smtClean="0"/>
              <a:t>Участие коллектива и детей в концерте. </a:t>
            </a:r>
            <a:endParaRPr lang="ru-RU" sz="1600" dirty="0"/>
          </a:p>
        </p:txBody>
      </p:sp>
      <p:pic>
        <p:nvPicPr>
          <p:cNvPr id="6" name="Рисунок 5" descr="мини эстафет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8437" y="1706251"/>
            <a:ext cx="2960017" cy="2205873"/>
          </a:xfrm>
          <a:prstGeom prst="rect">
            <a:avLst/>
          </a:prstGeom>
        </p:spPr>
      </p:pic>
      <p:pic>
        <p:nvPicPr>
          <p:cNvPr id="7" name="Рисунок 6" descr="шашечный турни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2681" y="3506771"/>
            <a:ext cx="3667026" cy="2828041"/>
          </a:xfrm>
          <a:prstGeom prst="rect">
            <a:avLst/>
          </a:prstGeom>
        </p:spPr>
      </p:pic>
      <p:pic>
        <p:nvPicPr>
          <p:cNvPr id="8" name="Рисунок 7" descr="награждение спортсмено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19133" y="3930978"/>
            <a:ext cx="3667027" cy="24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794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53A646-B5D7-4AB3-987C-54CEDBA7A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5100" y="608629"/>
            <a:ext cx="774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5 по 18 сентября проведен конкур среди классов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«Лучший классный уголок»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778" y="1720840"/>
            <a:ext cx="18099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Начальная школа:</a:t>
            </a:r>
          </a:p>
          <a:p>
            <a:r>
              <a:rPr lang="ru-RU" sz="1600" dirty="0" smtClean="0"/>
              <a:t>1 место – 3б</a:t>
            </a:r>
          </a:p>
          <a:p>
            <a:r>
              <a:rPr lang="ru-RU" sz="1600" dirty="0" smtClean="0"/>
              <a:t>2 место  4 б</a:t>
            </a:r>
          </a:p>
          <a:p>
            <a:r>
              <a:rPr lang="ru-RU" sz="1600" dirty="0" smtClean="0"/>
              <a:t>3 место 4 а</a:t>
            </a:r>
          </a:p>
          <a:p>
            <a:r>
              <a:rPr lang="ru-RU" sz="1600" dirty="0" smtClean="0"/>
              <a:t>Средняя школа:</a:t>
            </a:r>
          </a:p>
          <a:p>
            <a:r>
              <a:rPr lang="ru-RU" sz="1600" dirty="0" smtClean="0"/>
              <a:t>1 место 7б</a:t>
            </a:r>
          </a:p>
          <a:p>
            <a:r>
              <a:rPr lang="ru-RU" sz="1600" dirty="0" smtClean="0"/>
              <a:t>2 место – 6а</a:t>
            </a:r>
          </a:p>
          <a:p>
            <a:r>
              <a:rPr lang="ru-RU" sz="1600" dirty="0" smtClean="0"/>
              <a:t>3 место – 5б</a:t>
            </a:r>
          </a:p>
          <a:p>
            <a:r>
              <a:rPr lang="ru-RU" sz="1600" dirty="0" smtClean="0"/>
              <a:t>Старшая школа:</a:t>
            </a:r>
          </a:p>
          <a:p>
            <a:r>
              <a:rPr lang="ru-RU" sz="1600" dirty="0" smtClean="0"/>
              <a:t>1 место 9а</a:t>
            </a:r>
          </a:p>
          <a:p>
            <a:r>
              <a:rPr lang="ru-RU" sz="1600" dirty="0" smtClean="0"/>
              <a:t>2 место 8б</a:t>
            </a:r>
          </a:p>
          <a:p>
            <a:r>
              <a:rPr lang="ru-RU" sz="1600" dirty="0" smtClean="0"/>
              <a:t>3 место 8а</a:t>
            </a:r>
            <a:endParaRPr lang="ru-RU" sz="1600" dirty="0"/>
          </a:p>
        </p:txBody>
      </p:sp>
      <p:pic>
        <p:nvPicPr>
          <p:cNvPr id="10" name="Рисунок 9" descr="IMG-806df11f2a03ded0b3c00a0f54a6f0ba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61296" y="1385740"/>
            <a:ext cx="3638746" cy="2281287"/>
          </a:xfrm>
          <a:prstGeom prst="rect">
            <a:avLst/>
          </a:prstGeom>
        </p:spPr>
      </p:pic>
      <p:pic>
        <p:nvPicPr>
          <p:cNvPr id="11" name="Рисунок 10" descr="IMG_20220929_1416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2180" y="3827283"/>
            <a:ext cx="2797993" cy="2300140"/>
          </a:xfrm>
          <a:prstGeom prst="rect">
            <a:avLst/>
          </a:prstGeom>
        </p:spPr>
      </p:pic>
      <p:pic>
        <p:nvPicPr>
          <p:cNvPr id="12" name="Рисунок 11" descr="IMG_20220929_1417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4076" y="3817856"/>
            <a:ext cx="2581177" cy="230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880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53A646-B5D7-4AB3-987C-54CEDBA7A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66887" y="716437"/>
            <a:ext cx="6608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12 по 18 сентября проведены выборы Президента школы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выбор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255" y="1659118"/>
            <a:ext cx="7334052" cy="46379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52107" y="1234911"/>
            <a:ext cx="71455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Президентом школы, по итогам голосования, стала </a:t>
            </a:r>
            <a:r>
              <a:rPr lang="ru-RU" dirty="0" err="1" smtClean="0"/>
              <a:t>Мазур</a:t>
            </a:r>
            <a:r>
              <a:rPr lang="ru-RU" dirty="0" smtClean="0"/>
              <a:t> Эльвира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53A646-B5D7-4AB3-987C-54CEDBA7A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21" y="97536"/>
            <a:ext cx="91358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908" y="597408"/>
            <a:ext cx="77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 сентября проведено посвящение в старшеклассники среди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8 -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классов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-3c41363602a2dd28d616ed4695f61558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2681" y="1300899"/>
            <a:ext cx="3723587" cy="2224726"/>
          </a:xfrm>
          <a:prstGeom prst="rect">
            <a:avLst/>
          </a:prstGeom>
        </p:spPr>
      </p:pic>
      <p:pic>
        <p:nvPicPr>
          <p:cNvPr id="9" name="Рисунок 8" descr="IMG-2829385b3bbbf52f2bb9024d43778900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695" y="1291471"/>
            <a:ext cx="3704734" cy="2903455"/>
          </a:xfrm>
          <a:prstGeom prst="rect">
            <a:avLst/>
          </a:prstGeom>
        </p:spPr>
      </p:pic>
      <p:pic>
        <p:nvPicPr>
          <p:cNvPr id="10" name="Рисунок 9" descr="IMG-66f804ab2e8962d19901ceeb8ef6ac55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6118" y="3525624"/>
            <a:ext cx="4072379" cy="2828041"/>
          </a:xfrm>
          <a:prstGeom prst="rect">
            <a:avLst/>
          </a:prstGeom>
        </p:spPr>
      </p:pic>
      <p:pic>
        <p:nvPicPr>
          <p:cNvPr id="11" name="Рисунок 10" descr="IMG-c87acd3fd4da4a2b8ec8793edc21df6d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694" y="3572759"/>
            <a:ext cx="3714159" cy="281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96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53A646-B5D7-4AB3-987C-54CEDBA7A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21" y="97536"/>
            <a:ext cx="913587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76313" y="754144"/>
            <a:ext cx="6485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  сентября по 3 октября обучающиеся приняли участие в конкурсе «Мисс и Мистер Осень»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9814" y="1385741"/>
            <a:ext cx="350677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Всего участие в конкурсе приняло 33 ребенка. Из них: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Класс предшкольной подготовки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Гайдина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К.,Шейхова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С., Прохорова Е.,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Норжимоева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Т., Сажина Е., Шарапова А., Кузнецова Д.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1а класс: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Балданова А.,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Дамдинов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И., Попкова В.,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Шлыкова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Д.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1б класс: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Гурулева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Е.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 класс: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Барковская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Заикина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Д., Кондаков Н., Пименов М., Прозоровская Г.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а класс: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Елгина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А., Ковалева В.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б класс: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Литвинова С., Леонтьев П.,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Жамбалова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Ю.,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Помолева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М., Башмакова С.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4а класс: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Давыдова Д.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4б класс: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Благоразумная Т., Сажина К.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 а класс: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Малежик Е.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 б класс: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Гурулева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Д., Ибрагимова И.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 б класс: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Болотова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С.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 б класс: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Екимова П., Прохоров А.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220926_0742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0599" y="1348033"/>
            <a:ext cx="3968684" cy="2205872"/>
          </a:xfrm>
          <a:prstGeom prst="rect">
            <a:avLst/>
          </a:prstGeom>
        </p:spPr>
      </p:pic>
      <p:pic>
        <p:nvPicPr>
          <p:cNvPr id="6" name="Рисунок 5" descr="IMG-077777c9f4d29bad4613a01bffeb31bc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0026" y="2978870"/>
            <a:ext cx="2318994" cy="3355942"/>
          </a:xfrm>
          <a:prstGeom prst="rect">
            <a:avLst/>
          </a:prstGeom>
        </p:spPr>
      </p:pic>
      <p:pic>
        <p:nvPicPr>
          <p:cNvPr id="7" name="Рисунок 6" descr="C:\Users\79141\Downloads\IMG-882b560745ca94f4d33e4e62f4b892c8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0604" y="2978870"/>
            <a:ext cx="1970971" cy="3355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4840</TotalTime>
  <Words>1150</Words>
  <Application>Microsoft Office PowerPoint</Application>
  <PresentationFormat>Экран (4:3)</PresentationFormat>
  <Paragraphs>172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79141388695</cp:lastModifiedBy>
  <cp:revision>142</cp:revision>
  <dcterms:created xsi:type="dcterms:W3CDTF">2013-11-19T05:52:05Z</dcterms:created>
  <dcterms:modified xsi:type="dcterms:W3CDTF">2022-10-24T04:41:42Z</dcterms:modified>
</cp:coreProperties>
</file>